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omments/modernComment_145_CB6ABC58.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Lst>
  <p:notesMasterIdLst>
    <p:notesMasterId r:id="rId59"/>
  </p:notesMasterIdLst>
  <p:handoutMasterIdLst>
    <p:handoutMasterId r:id="rId60"/>
  </p:handoutMasterIdLst>
  <p:sldIdLst>
    <p:sldId id="257" r:id="rId5"/>
    <p:sldId id="337" r:id="rId6"/>
    <p:sldId id="368" r:id="rId7"/>
    <p:sldId id="323" r:id="rId8"/>
    <p:sldId id="360" r:id="rId9"/>
    <p:sldId id="267" r:id="rId10"/>
    <p:sldId id="268" r:id="rId11"/>
    <p:sldId id="311" r:id="rId12"/>
    <p:sldId id="574" r:id="rId13"/>
    <p:sldId id="321" r:id="rId14"/>
    <p:sldId id="327" r:id="rId15"/>
    <p:sldId id="263" r:id="rId16"/>
    <p:sldId id="279" r:id="rId17"/>
    <p:sldId id="340" r:id="rId18"/>
    <p:sldId id="280" r:id="rId19"/>
    <p:sldId id="284" r:id="rId20"/>
    <p:sldId id="325" r:id="rId21"/>
    <p:sldId id="309" r:id="rId22"/>
    <p:sldId id="312" r:id="rId23"/>
    <p:sldId id="575" r:id="rId24"/>
    <p:sldId id="576" r:id="rId25"/>
    <p:sldId id="338" r:id="rId26"/>
    <p:sldId id="357" r:id="rId27"/>
    <p:sldId id="366" r:id="rId28"/>
    <p:sldId id="305" r:id="rId29"/>
    <p:sldId id="331" r:id="rId30"/>
    <p:sldId id="272" r:id="rId31"/>
    <p:sldId id="354" r:id="rId32"/>
    <p:sldId id="314" r:id="rId33"/>
    <p:sldId id="273" r:id="rId34"/>
    <p:sldId id="277" r:id="rId35"/>
    <p:sldId id="276" r:id="rId36"/>
    <p:sldId id="365" r:id="rId37"/>
    <p:sldId id="317" r:id="rId38"/>
    <p:sldId id="328" r:id="rId39"/>
    <p:sldId id="367" r:id="rId40"/>
    <p:sldId id="307" r:id="rId41"/>
    <p:sldId id="278" r:id="rId42"/>
    <p:sldId id="287" r:id="rId43"/>
    <p:sldId id="288" r:id="rId44"/>
    <p:sldId id="289" r:id="rId45"/>
    <p:sldId id="293" r:id="rId46"/>
    <p:sldId id="346" r:id="rId47"/>
    <p:sldId id="333" r:id="rId48"/>
    <p:sldId id="294" r:id="rId49"/>
    <p:sldId id="343" r:id="rId50"/>
    <p:sldId id="347" r:id="rId51"/>
    <p:sldId id="361" r:id="rId52"/>
    <p:sldId id="362" r:id="rId53"/>
    <p:sldId id="364" r:id="rId54"/>
    <p:sldId id="300" r:id="rId55"/>
    <p:sldId id="336" r:id="rId56"/>
    <p:sldId id="349" r:id="rId57"/>
    <p:sldId id="322" r:id="rId5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934AF7-44DD-B79D-12D8-E46EACA4D560}" name="Brown, Grace E" initials="BG" userId="S::gebrown@eagles.usi.edu::dd00fb78-90b0-4693-ae32-38ca17d522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15DB5"/>
    <a:srgbClr val="485979"/>
    <a:srgbClr val="3F49A7"/>
    <a:srgbClr val="5F5F5F"/>
    <a:srgbClr val="603BAB"/>
    <a:srgbClr val="FF0505"/>
    <a:srgbClr val="002856"/>
    <a:srgbClr val="F8F8F8"/>
    <a:srgbClr val="E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9AA90-C68F-4C05-ABFC-A172305D28EB}" v="5" dt="2025-08-06T18:45:55.443"/>
    <p1510:client id="{BF8B6A98-2DBE-BB64-D32D-5BBC9FE583DE}" v="3" dt="2025-08-06T18:42:27.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7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omments/modernComment_145_CB6ABC58.xml><?xml version="1.0" encoding="utf-8"?>
<p188:cmLst xmlns:a="http://schemas.openxmlformats.org/drawingml/2006/main" xmlns:r="http://schemas.openxmlformats.org/officeDocument/2006/relationships" xmlns:p188="http://schemas.microsoft.com/office/powerpoint/2018/8/main">
  <p188:cm id="{D573BAD7-DDDD-4663-A548-1A09CCF18FE8}" authorId="{1A934AF7-44DD-B79D-12D8-E46EACA4D560}" created="2025-06-04T19:15:42.723">
    <pc:sldMkLst xmlns:pc="http://schemas.microsoft.com/office/powerpoint/2013/main/command">
      <pc:docMk/>
      <pc:sldMk cId="3412769880" sldId="325"/>
    </pc:sldMkLst>
    <p188:txBody>
      <a:bodyPr/>
      <a:lstStyle/>
      <a:p>
        <a:r>
          <a:rPr lang="en-US"/>
          <a:t>needs to be updated</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hyperlink" Target="mailto:qrmaynard@usi.edu"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diagrams/_rels/data2.xml.rels><?xml version="1.0" encoding="UTF-8" standalone="yes"?>
<Relationships xmlns="http://schemas.openxmlformats.org/package/2006/relationships"><Relationship Id="rId1" Type="http://schemas.openxmlformats.org/officeDocument/2006/relationships/hyperlink" Target="mailto:qrmaynard@usi.edu"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mailto:qrmaynard@usi.edu" TargetMode="External"/><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1" Type="http://schemas.openxmlformats.org/officeDocument/2006/relationships/hyperlink" Target="mailto:qrmaynard@usi.edu"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0A8994-95A2-4374-88BB-B6FE07C30F0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E77398-24F3-4706-9C42-12E2116E53A8}">
      <dgm:prSet/>
      <dgm:spPr/>
      <dgm:t>
        <a:bodyPr/>
        <a:lstStyle/>
        <a:p>
          <a:pPr>
            <a:lnSpc>
              <a:spcPct val="100000"/>
            </a:lnSpc>
          </a:pPr>
          <a:r>
            <a:rPr lang="en-US" b="1" dirty="0">
              <a:solidFill>
                <a:srgbClr val="333333"/>
              </a:solidFill>
            </a:rPr>
            <a:t>100% online Masters Certificate in Addiction Science</a:t>
          </a:r>
          <a:endParaRPr lang="en-US" dirty="0">
            <a:solidFill>
              <a:srgbClr val="333333"/>
            </a:solidFill>
          </a:endParaRPr>
        </a:p>
      </dgm:t>
    </dgm:pt>
    <dgm:pt modelId="{0E9680A8-B9B6-4FF5-A414-2776AA732623}" type="parTrans" cxnId="{2F2625D4-8BA9-402F-8D7C-3F64419916EA}">
      <dgm:prSet/>
      <dgm:spPr/>
      <dgm:t>
        <a:bodyPr/>
        <a:lstStyle/>
        <a:p>
          <a:endParaRPr lang="en-US"/>
        </a:p>
      </dgm:t>
    </dgm:pt>
    <dgm:pt modelId="{AE8BF48D-0989-4DCE-97E2-0E0583D69EC1}" type="sibTrans" cxnId="{2F2625D4-8BA9-402F-8D7C-3F64419916EA}">
      <dgm:prSet/>
      <dgm:spPr/>
      <dgm:t>
        <a:bodyPr/>
        <a:lstStyle/>
        <a:p>
          <a:endParaRPr lang="en-US"/>
        </a:p>
      </dgm:t>
    </dgm:pt>
    <dgm:pt modelId="{A689C5E1-45AF-4C71-B641-9691E4CC99AC}">
      <dgm:prSet/>
      <dgm:spPr/>
      <dgm:t>
        <a:bodyPr/>
        <a:lstStyle/>
        <a:p>
          <a:pPr>
            <a:lnSpc>
              <a:spcPct val="100000"/>
            </a:lnSpc>
          </a:pPr>
          <a:r>
            <a:rPr lang="en-US" b="1" dirty="0">
              <a:solidFill>
                <a:srgbClr val="333333"/>
              </a:solidFill>
            </a:rPr>
            <a:t>Designed for individuals with a Master of Social Work degree</a:t>
          </a:r>
          <a:endParaRPr lang="en-US" dirty="0">
            <a:solidFill>
              <a:srgbClr val="333333"/>
            </a:solidFill>
          </a:endParaRPr>
        </a:p>
      </dgm:t>
    </dgm:pt>
    <dgm:pt modelId="{B77817D0-0624-4664-95B9-2975019ECA84}" type="parTrans" cxnId="{549925FB-597B-4021-AFEC-BD60EB3F2DC8}">
      <dgm:prSet/>
      <dgm:spPr/>
      <dgm:t>
        <a:bodyPr/>
        <a:lstStyle/>
        <a:p>
          <a:endParaRPr lang="en-US"/>
        </a:p>
      </dgm:t>
    </dgm:pt>
    <dgm:pt modelId="{2DE0B35F-F9FF-423F-93B8-679468B0677D}" type="sibTrans" cxnId="{549925FB-597B-4021-AFEC-BD60EB3F2DC8}">
      <dgm:prSet/>
      <dgm:spPr/>
      <dgm:t>
        <a:bodyPr/>
        <a:lstStyle/>
        <a:p>
          <a:endParaRPr lang="en-US"/>
        </a:p>
      </dgm:t>
    </dgm:pt>
    <dgm:pt modelId="{84816417-D8F3-49D5-9383-C5D770967A23}">
      <dgm:prSet/>
      <dgm:spPr/>
      <dgm:t>
        <a:bodyPr/>
        <a:lstStyle/>
        <a:p>
          <a:pPr>
            <a:lnSpc>
              <a:spcPct val="100000"/>
            </a:lnSpc>
          </a:pPr>
          <a:r>
            <a:rPr lang="en-US" b="1" dirty="0">
              <a:solidFill>
                <a:srgbClr val="333333"/>
              </a:solidFill>
            </a:rPr>
            <a:t>For more information contact the MSW Program Director Dr. </a:t>
          </a:r>
          <a:r>
            <a:rPr lang="en-US" dirty="0">
              <a:solidFill>
                <a:srgbClr val="333333"/>
              </a:solidFill>
            </a:rPr>
            <a:t>Quentin Maynard at </a:t>
          </a:r>
          <a:r>
            <a:rPr lang="en-US" dirty="0">
              <a:solidFill>
                <a:srgbClr val="333333"/>
              </a:solidFill>
              <a:hlinkClick xmlns:r="http://schemas.openxmlformats.org/officeDocument/2006/relationships" r:id="rId1">
                <a:extLst>
                  <a:ext uri="{A12FA001-AC4F-418D-AE19-62706E023703}">
                    <ahyp:hlinkClr xmlns:ahyp="http://schemas.microsoft.com/office/drawing/2018/hyperlinkcolor" val="tx"/>
                  </a:ext>
                </a:extLst>
              </a:hlinkClick>
            </a:rPr>
            <a:t>qrmaynard@usi.edu</a:t>
          </a:r>
          <a:endParaRPr lang="en-US" dirty="0">
            <a:solidFill>
              <a:srgbClr val="333333"/>
            </a:solidFill>
          </a:endParaRPr>
        </a:p>
      </dgm:t>
    </dgm:pt>
    <dgm:pt modelId="{0CBC049D-B734-4826-8A85-C86192F86C51}" type="parTrans" cxnId="{461EBF3B-A859-4797-9F67-72D57DA85872}">
      <dgm:prSet/>
      <dgm:spPr/>
      <dgm:t>
        <a:bodyPr/>
        <a:lstStyle/>
        <a:p>
          <a:endParaRPr lang="en-US"/>
        </a:p>
      </dgm:t>
    </dgm:pt>
    <dgm:pt modelId="{897E245F-FC05-4E0E-B6AF-BF09FCCC67CC}" type="sibTrans" cxnId="{461EBF3B-A859-4797-9F67-72D57DA85872}">
      <dgm:prSet/>
      <dgm:spPr/>
      <dgm:t>
        <a:bodyPr/>
        <a:lstStyle/>
        <a:p>
          <a:endParaRPr lang="en-US"/>
        </a:p>
      </dgm:t>
    </dgm:pt>
    <dgm:pt modelId="{260FA7E8-E088-44D1-9DDA-E8E7F8C66798}" type="pres">
      <dgm:prSet presAssocID="{9F0A8994-95A2-4374-88BB-B6FE07C30F02}" presName="root" presStyleCnt="0">
        <dgm:presLayoutVars>
          <dgm:dir/>
          <dgm:resizeHandles val="exact"/>
        </dgm:presLayoutVars>
      </dgm:prSet>
      <dgm:spPr/>
    </dgm:pt>
    <dgm:pt modelId="{07CAF872-AA5E-4064-A41C-E705BF511487}" type="pres">
      <dgm:prSet presAssocID="{6DE77398-24F3-4706-9C42-12E2116E53A8}" presName="compNode" presStyleCnt="0"/>
      <dgm:spPr/>
    </dgm:pt>
    <dgm:pt modelId="{1F6DF126-A6DA-4A4F-9C16-1B1CAF972122}" type="pres">
      <dgm:prSet presAssocID="{6DE77398-24F3-4706-9C42-12E2116E53A8}" presName="bgRect" presStyleLbl="bgShp" presStyleIdx="0" presStyleCnt="3"/>
      <dgm:spPr/>
    </dgm:pt>
    <dgm:pt modelId="{718AB699-3FF6-4A34-A6CC-5CA40951E9FB}" type="pres">
      <dgm:prSet presAssocID="{6DE77398-24F3-4706-9C42-12E2116E53A8}"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Diploma"/>
        </a:ext>
      </dgm:extLst>
    </dgm:pt>
    <dgm:pt modelId="{43270920-A6F4-47E2-AFAF-6FDFE34DBA7C}" type="pres">
      <dgm:prSet presAssocID="{6DE77398-24F3-4706-9C42-12E2116E53A8}" presName="spaceRect" presStyleCnt="0"/>
      <dgm:spPr/>
    </dgm:pt>
    <dgm:pt modelId="{0C62CA1A-F678-44C5-AE26-EB5C05074C5D}" type="pres">
      <dgm:prSet presAssocID="{6DE77398-24F3-4706-9C42-12E2116E53A8}" presName="parTx" presStyleLbl="revTx" presStyleIdx="0" presStyleCnt="3">
        <dgm:presLayoutVars>
          <dgm:chMax val="0"/>
          <dgm:chPref val="0"/>
        </dgm:presLayoutVars>
      </dgm:prSet>
      <dgm:spPr/>
    </dgm:pt>
    <dgm:pt modelId="{0112FD4F-ECD6-433A-8643-3169DB532D67}" type="pres">
      <dgm:prSet presAssocID="{AE8BF48D-0989-4DCE-97E2-0E0583D69EC1}" presName="sibTrans" presStyleCnt="0"/>
      <dgm:spPr/>
    </dgm:pt>
    <dgm:pt modelId="{DCEBAE86-250F-46E2-8E59-9B34273F19FE}" type="pres">
      <dgm:prSet presAssocID="{A689C5E1-45AF-4C71-B641-9691E4CC99AC}" presName="compNode" presStyleCnt="0"/>
      <dgm:spPr/>
    </dgm:pt>
    <dgm:pt modelId="{AB063AAF-3B7F-460E-987E-F76497E92C3B}" type="pres">
      <dgm:prSet presAssocID="{A689C5E1-45AF-4C71-B641-9691E4CC99AC}" presName="bgRect" presStyleLbl="bgShp" presStyleIdx="1" presStyleCnt="3"/>
      <dgm:spPr/>
    </dgm:pt>
    <dgm:pt modelId="{05D3830C-07A3-49C0-A0C2-18451408CC49}" type="pres">
      <dgm:prSet presAssocID="{A689C5E1-45AF-4C71-B641-9691E4CC99AC}"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ooks"/>
        </a:ext>
      </dgm:extLst>
    </dgm:pt>
    <dgm:pt modelId="{CC5DC5ED-1B86-48E2-AB99-10BE47BBFCE5}" type="pres">
      <dgm:prSet presAssocID="{A689C5E1-45AF-4C71-B641-9691E4CC99AC}" presName="spaceRect" presStyleCnt="0"/>
      <dgm:spPr/>
    </dgm:pt>
    <dgm:pt modelId="{32830BDB-9909-4D5C-A73F-424FD03CD05F}" type="pres">
      <dgm:prSet presAssocID="{A689C5E1-45AF-4C71-B641-9691E4CC99AC}" presName="parTx" presStyleLbl="revTx" presStyleIdx="1" presStyleCnt="3">
        <dgm:presLayoutVars>
          <dgm:chMax val="0"/>
          <dgm:chPref val="0"/>
        </dgm:presLayoutVars>
      </dgm:prSet>
      <dgm:spPr/>
    </dgm:pt>
    <dgm:pt modelId="{7D81D502-0DFA-40D8-81D5-0CF239D4806E}" type="pres">
      <dgm:prSet presAssocID="{2DE0B35F-F9FF-423F-93B8-679468B0677D}" presName="sibTrans" presStyleCnt="0"/>
      <dgm:spPr/>
    </dgm:pt>
    <dgm:pt modelId="{44D7C91A-6D68-423F-8726-F66BFB47A770}" type="pres">
      <dgm:prSet presAssocID="{84816417-D8F3-49D5-9383-C5D770967A23}" presName="compNode" presStyleCnt="0"/>
      <dgm:spPr/>
    </dgm:pt>
    <dgm:pt modelId="{0EAACDFB-1A23-4C5E-B8B1-DCF9603C9D11}" type="pres">
      <dgm:prSet presAssocID="{84816417-D8F3-49D5-9383-C5D770967A23}" presName="bgRect" presStyleLbl="bgShp" presStyleIdx="2" presStyleCnt="3"/>
      <dgm:spPr/>
    </dgm:pt>
    <dgm:pt modelId="{08CFA0C4-BC44-4B13-A1E5-608928609426}" type="pres">
      <dgm:prSet presAssocID="{84816417-D8F3-49D5-9383-C5D770967A23}"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mail"/>
        </a:ext>
      </dgm:extLst>
    </dgm:pt>
    <dgm:pt modelId="{0496AD9F-577F-4936-8D7C-0568EB0B19E5}" type="pres">
      <dgm:prSet presAssocID="{84816417-D8F3-49D5-9383-C5D770967A23}" presName="spaceRect" presStyleCnt="0"/>
      <dgm:spPr/>
    </dgm:pt>
    <dgm:pt modelId="{1AB5A432-F85A-48C6-BCD6-B471BD8BEEC0}" type="pres">
      <dgm:prSet presAssocID="{84816417-D8F3-49D5-9383-C5D770967A23}" presName="parTx" presStyleLbl="revTx" presStyleIdx="2" presStyleCnt="3">
        <dgm:presLayoutVars>
          <dgm:chMax val="0"/>
          <dgm:chPref val="0"/>
        </dgm:presLayoutVars>
      </dgm:prSet>
      <dgm:spPr/>
    </dgm:pt>
  </dgm:ptLst>
  <dgm:cxnLst>
    <dgm:cxn modelId="{495C792C-DE17-49D4-9E94-1E84D291AEC6}" type="presOf" srcId="{6DE77398-24F3-4706-9C42-12E2116E53A8}" destId="{0C62CA1A-F678-44C5-AE26-EB5C05074C5D}" srcOrd="0" destOrd="0" presId="urn:microsoft.com/office/officeart/2018/2/layout/IconVerticalSolidList"/>
    <dgm:cxn modelId="{6E89743A-2971-46FF-B343-F80CA31ACB8B}" type="presOf" srcId="{9F0A8994-95A2-4374-88BB-B6FE07C30F02}" destId="{260FA7E8-E088-44D1-9DDA-E8E7F8C66798}" srcOrd="0" destOrd="0" presId="urn:microsoft.com/office/officeart/2018/2/layout/IconVerticalSolidList"/>
    <dgm:cxn modelId="{461EBF3B-A859-4797-9F67-72D57DA85872}" srcId="{9F0A8994-95A2-4374-88BB-B6FE07C30F02}" destId="{84816417-D8F3-49D5-9383-C5D770967A23}" srcOrd="2" destOrd="0" parTransId="{0CBC049D-B734-4826-8A85-C86192F86C51}" sibTransId="{897E245F-FC05-4E0E-B6AF-BF09FCCC67CC}"/>
    <dgm:cxn modelId="{CAA80F8A-C0A4-46F3-9056-A21B7B470385}" type="presOf" srcId="{A689C5E1-45AF-4C71-B641-9691E4CC99AC}" destId="{32830BDB-9909-4D5C-A73F-424FD03CD05F}" srcOrd="0" destOrd="0" presId="urn:microsoft.com/office/officeart/2018/2/layout/IconVerticalSolidList"/>
    <dgm:cxn modelId="{4EDB358D-3655-438F-A80E-C5C10A13C9C9}" type="presOf" srcId="{84816417-D8F3-49D5-9383-C5D770967A23}" destId="{1AB5A432-F85A-48C6-BCD6-B471BD8BEEC0}" srcOrd="0" destOrd="0" presId="urn:microsoft.com/office/officeart/2018/2/layout/IconVerticalSolidList"/>
    <dgm:cxn modelId="{2F2625D4-8BA9-402F-8D7C-3F64419916EA}" srcId="{9F0A8994-95A2-4374-88BB-B6FE07C30F02}" destId="{6DE77398-24F3-4706-9C42-12E2116E53A8}" srcOrd="0" destOrd="0" parTransId="{0E9680A8-B9B6-4FF5-A414-2776AA732623}" sibTransId="{AE8BF48D-0989-4DCE-97E2-0E0583D69EC1}"/>
    <dgm:cxn modelId="{549925FB-597B-4021-AFEC-BD60EB3F2DC8}" srcId="{9F0A8994-95A2-4374-88BB-B6FE07C30F02}" destId="{A689C5E1-45AF-4C71-B641-9691E4CC99AC}" srcOrd="1" destOrd="0" parTransId="{B77817D0-0624-4664-95B9-2975019ECA84}" sibTransId="{2DE0B35F-F9FF-423F-93B8-679468B0677D}"/>
    <dgm:cxn modelId="{DB92079B-F282-46A8-8F87-010F4FBC2099}" type="presParOf" srcId="{260FA7E8-E088-44D1-9DDA-E8E7F8C66798}" destId="{07CAF872-AA5E-4064-A41C-E705BF511487}" srcOrd="0" destOrd="0" presId="urn:microsoft.com/office/officeart/2018/2/layout/IconVerticalSolidList"/>
    <dgm:cxn modelId="{F9BFA629-8E64-4DA8-8BCD-364FF93CA8DA}" type="presParOf" srcId="{07CAF872-AA5E-4064-A41C-E705BF511487}" destId="{1F6DF126-A6DA-4A4F-9C16-1B1CAF972122}" srcOrd="0" destOrd="0" presId="urn:microsoft.com/office/officeart/2018/2/layout/IconVerticalSolidList"/>
    <dgm:cxn modelId="{C9EA4CA4-F799-47ED-AD55-8909CA414ECD}" type="presParOf" srcId="{07CAF872-AA5E-4064-A41C-E705BF511487}" destId="{718AB699-3FF6-4A34-A6CC-5CA40951E9FB}" srcOrd="1" destOrd="0" presId="urn:microsoft.com/office/officeart/2018/2/layout/IconVerticalSolidList"/>
    <dgm:cxn modelId="{0B9E7827-D9B0-4C89-BA98-2023A65BE9F9}" type="presParOf" srcId="{07CAF872-AA5E-4064-A41C-E705BF511487}" destId="{43270920-A6F4-47E2-AFAF-6FDFE34DBA7C}" srcOrd="2" destOrd="0" presId="urn:microsoft.com/office/officeart/2018/2/layout/IconVerticalSolidList"/>
    <dgm:cxn modelId="{B4714DC0-CE64-4745-A46E-E86741E92935}" type="presParOf" srcId="{07CAF872-AA5E-4064-A41C-E705BF511487}" destId="{0C62CA1A-F678-44C5-AE26-EB5C05074C5D}" srcOrd="3" destOrd="0" presId="urn:microsoft.com/office/officeart/2018/2/layout/IconVerticalSolidList"/>
    <dgm:cxn modelId="{3F071BB1-6914-47AC-9B40-057D5D629518}" type="presParOf" srcId="{260FA7E8-E088-44D1-9DDA-E8E7F8C66798}" destId="{0112FD4F-ECD6-433A-8643-3169DB532D67}" srcOrd="1" destOrd="0" presId="urn:microsoft.com/office/officeart/2018/2/layout/IconVerticalSolidList"/>
    <dgm:cxn modelId="{037C6BAB-FAC9-47A7-8582-6C35DD7F6A52}" type="presParOf" srcId="{260FA7E8-E088-44D1-9DDA-E8E7F8C66798}" destId="{DCEBAE86-250F-46E2-8E59-9B34273F19FE}" srcOrd="2" destOrd="0" presId="urn:microsoft.com/office/officeart/2018/2/layout/IconVerticalSolidList"/>
    <dgm:cxn modelId="{A60CA0FF-7B11-4803-8034-9777C5B2F750}" type="presParOf" srcId="{DCEBAE86-250F-46E2-8E59-9B34273F19FE}" destId="{AB063AAF-3B7F-460E-987E-F76497E92C3B}" srcOrd="0" destOrd="0" presId="urn:microsoft.com/office/officeart/2018/2/layout/IconVerticalSolidList"/>
    <dgm:cxn modelId="{3ADC3351-BFCB-4BEA-8EAD-D2967C77CCE4}" type="presParOf" srcId="{DCEBAE86-250F-46E2-8E59-9B34273F19FE}" destId="{05D3830C-07A3-49C0-A0C2-18451408CC49}" srcOrd="1" destOrd="0" presId="urn:microsoft.com/office/officeart/2018/2/layout/IconVerticalSolidList"/>
    <dgm:cxn modelId="{0DF708C7-5100-4BA2-B1F8-A87E66F5C2AE}" type="presParOf" srcId="{DCEBAE86-250F-46E2-8E59-9B34273F19FE}" destId="{CC5DC5ED-1B86-48E2-AB99-10BE47BBFCE5}" srcOrd="2" destOrd="0" presId="urn:microsoft.com/office/officeart/2018/2/layout/IconVerticalSolidList"/>
    <dgm:cxn modelId="{62654787-7A53-411A-AC6F-8ADF06AF0224}" type="presParOf" srcId="{DCEBAE86-250F-46E2-8E59-9B34273F19FE}" destId="{32830BDB-9909-4D5C-A73F-424FD03CD05F}" srcOrd="3" destOrd="0" presId="urn:microsoft.com/office/officeart/2018/2/layout/IconVerticalSolidList"/>
    <dgm:cxn modelId="{FEC906BB-B910-4144-BE65-520D41552527}" type="presParOf" srcId="{260FA7E8-E088-44D1-9DDA-E8E7F8C66798}" destId="{7D81D502-0DFA-40D8-81D5-0CF239D4806E}" srcOrd="3" destOrd="0" presId="urn:microsoft.com/office/officeart/2018/2/layout/IconVerticalSolidList"/>
    <dgm:cxn modelId="{CA268DCB-93AB-416F-A008-C1A0AFD2A275}" type="presParOf" srcId="{260FA7E8-E088-44D1-9DDA-E8E7F8C66798}" destId="{44D7C91A-6D68-423F-8726-F66BFB47A770}" srcOrd="4" destOrd="0" presId="urn:microsoft.com/office/officeart/2018/2/layout/IconVerticalSolidList"/>
    <dgm:cxn modelId="{E6645733-1EE3-4D35-906F-00AA912ADDA3}" type="presParOf" srcId="{44D7C91A-6D68-423F-8726-F66BFB47A770}" destId="{0EAACDFB-1A23-4C5E-B8B1-DCF9603C9D11}" srcOrd="0" destOrd="0" presId="urn:microsoft.com/office/officeart/2018/2/layout/IconVerticalSolidList"/>
    <dgm:cxn modelId="{06B15072-101D-46A4-8446-D261FFD3E450}" type="presParOf" srcId="{44D7C91A-6D68-423F-8726-F66BFB47A770}" destId="{08CFA0C4-BC44-4B13-A1E5-608928609426}" srcOrd="1" destOrd="0" presId="urn:microsoft.com/office/officeart/2018/2/layout/IconVerticalSolidList"/>
    <dgm:cxn modelId="{B0148CEA-71B0-46A6-BE88-930F0CBB0B9A}" type="presParOf" srcId="{44D7C91A-6D68-423F-8726-F66BFB47A770}" destId="{0496AD9F-577F-4936-8D7C-0568EB0B19E5}" srcOrd="2" destOrd="0" presId="urn:microsoft.com/office/officeart/2018/2/layout/IconVerticalSolidList"/>
    <dgm:cxn modelId="{76324B1B-7E05-450A-B93C-8234C388748C}" type="presParOf" srcId="{44D7C91A-6D68-423F-8726-F66BFB47A770}" destId="{1AB5A432-F85A-48C6-BCD6-B471BD8BEE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396022-0F28-4409-8131-0DA4217383A7}"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0EE2789C-49A6-442D-BD7E-9DADF0F89B08}">
      <dgm:prSet/>
      <dgm:spPr/>
      <dgm:t>
        <a:bodyPr/>
        <a:lstStyle/>
        <a:p>
          <a:r>
            <a:rPr lang="en-US" b="1"/>
            <a:t>USI’s Social Work Department now offers an online MSW program</a:t>
          </a:r>
          <a:endParaRPr lang="en-US"/>
        </a:p>
      </dgm:t>
    </dgm:pt>
    <dgm:pt modelId="{9025189B-C144-4F98-AAFB-84A27F0E51A2}" type="parTrans" cxnId="{F6FEBA5A-CBD5-4E96-911B-B34B2BC96B72}">
      <dgm:prSet/>
      <dgm:spPr/>
      <dgm:t>
        <a:bodyPr/>
        <a:lstStyle/>
        <a:p>
          <a:endParaRPr lang="en-US"/>
        </a:p>
      </dgm:t>
    </dgm:pt>
    <dgm:pt modelId="{AB7BEB48-A10D-448E-97BF-73AD008DA27C}" type="sibTrans" cxnId="{F6FEBA5A-CBD5-4E96-911B-B34B2BC96B72}">
      <dgm:prSet phldrT="01"/>
      <dgm:spPr/>
      <dgm:t>
        <a:bodyPr/>
        <a:lstStyle/>
        <a:p>
          <a:endParaRPr lang="en-US"/>
        </a:p>
      </dgm:t>
    </dgm:pt>
    <dgm:pt modelId="{636D973D-6C7F-44EF-8894-3C54B9E252D3}">
      <dgm:prSet/>
      <dgm:spPr/>
      <dgm:t>
        <a:bodyPr/>
        <a:lstStyle/>
        <a:p>
          <a:r>
            <a:rPr lang="en-US" b="1"/>
            <a:t>Officially launched in Summer 2024!</a:t>
          </a:r>
          <a:endParaRPr lang="en-US"/>
        </a:p>
      </dgm:t>
    </dgm:pt>
    <dgm:pt modelId="{A9F83E29-83FC-4354-A866-8D1BBBA0339C}" type="parTrans" cxnId="{765D022B-A133-4334-87FE-421D2DCCE3F8}">
      <dgm:prSet/>
      <dgm:spPr/>
      <dgm:t>
        <a:bodyPr/>
        <a:lstStyle/>
        <a:p>
          <a:endParaRPr lang="en-US"/>
        </a:p>
      </dgm:t>
    </dgm:pt>
    <dgm:pt modelId="{31AEEB5F-EA8E-471D-8896-A50FC3BD4F6D}" type="sibTrans" cxnId="{765D022B-A133-4334-87FE-421D2DCCE3F8}">
      <dgm:prSet phldrT="02"/>
      <dgm:spPr/>
      <dgm:t>
        <a:bodyPr/>
        <a:lstStyle/>
        <a:p>
          <a:endParaRPr lang="en-US"/>
        </a:p>
      </dgm:t>
    </dgm:pt>
    <dgm:pt modelId="{8CD87ADF-1D4F-4B4B-A516-EE70B5E55B90}">
      <dgm:prSet/>
      <dgm:spPr/>
      <dgm:t>
        <a:bodyPr/>
        <a:lstStyle/>
        <a:p>
          <a:r>
            <a:rPr lang="en-US" b="1"/>
            <a:t>For more information contact the MSW Director at </a:t>
          </a:r>
          <a:r>
            <a:rPr lang="en-US" b="1">
              <a:hlinkClick xmlns:r="http://schemas.openxmlformats.org/officeDocument/2006/relationships" r:id="rId1">
                <a:extLst>
                  <a:ext uri="{A12FA001-AC4F-418D-AE19-62706E023703}">
                    <ahyp:hlinkClr xmlns:ahyp="http://schemas.microsoft.com/office/drawing/2018/hyperlinkcolor" val="tx"/>
                  </a:ext>
                </a:extLst>
              </a:hlinkClick>
            </a:rPr>
            <a:t>q</a:t>
          </a:r>
          <a:r>
            <a:rPr lang="en-US">
              <a:hlinkClick xmlns:r="http://schemas.openxmlformats.org/officeDocument/2006/relationships" r:id="rId1">
                <a:extLst>
                  <a:ext uri="{A12FA001-AC4F-418D-AE19-62706E023703}">
                    <ahyp:hlinkClr xmlns:ahyp="http://schemas.microsoft.com/office/drawing/2018/hyperlinkcolor" val="tx"/>
                  </a:ext>
                </a:extLst>
              </a:hlinkClick>
            </a:rPr>
            <a:t>rmaynard@usi.edu</a:t>
          </a:r>
          <a:r>
            <a:rPr lang="en-US"/>
            <a:t> </a:t>
          </a:r>
        </a:p>
      </dgm:t>
    </dgm:pt>
    <dgm:pt modelId="{8B9C020C-DAB5-4C85-AAAC-ADA8D9C78748}" type="parTrans" cxnId="{E5ACE4D9-F247-4B00-9ACE-FE4D730F2C69}">
      <dgm:prSet/>
      <dgm:spPr/>
      <dgm:t>
        <a:bodyPr/>
        <a:lstStyle/>
        <a:p>
          <a:endParaRPr lang="en-US"/>
        </a:p>
      </dgm:t>
    </dgm:pt>
    <dgm:pt modelId="{72056977-53E6-4AB8-B599-36C6D6B38BC4}" type="sibTrans" cxnId="{E5ACE4D9-F247-4B00-9ACE-FE4D730F2C69}">
      <dgm:prSet phldrT="03"/>
      <dgm:spPr/>
      <dgm:t>
        <a:bodyPr/>
        <a:lstStyle/>
        <a:p>
          <a:endParaRPr lang="en-US"/>
        </a:p>
      </dgm:t>
    </dgm:pt>
    <dgm:pt modelId="{F2D2F885-4C40-48D3-9C3F-C570EA05572E}" type="pres">
      <dgm:prSet presAssocID="{76396022-0F28-4409-8131-0DA4217383A7}" presName="hierChild1" presStyleCnt="0">
        <dgm:presLayoutVars>
          <dgm:chPref val="1"/>
          <dgm:dir/>
          <dgm:animOne val="branch"/>
          <dgm:animLvl val="lvl"/>
          <dgm:resizeHandles/>
        </dgm:presLayoutVars>
      </dgm:prSet>
      <dgm:spPr/>
    </dgm:pt>
    <dgm:pt modelId="{735D2DB1-67E9-44B9-B031-857B7AD87AF0}" type="pres">
      <dgm:prSet presAssocID="{0EE2789C-49A6-442D-BD7E-9DADF0F89B08}" presName="hierRoot1" presStyleCnt="0"/>
      <dgm:spPr/>
    </dgm:pt>
    <dgm:pt modelId="{83B9EE6B-00AB-4327-BED2-7BA106EB64BC}" type="pres">
      <dgm:prSet presAssocID="{0EE2789C-49A6-442D-BD7E-9DADF0F89B08}" presName="composite" presStyleCnt="0"/>
      <dgm:spPr/>
    </dgm:pt>
    <dgm:pt modelId="{2DEDCDFA-CF83-4290-8E6B-9F4A9FD9DBD8}" type="pres">
      <dgm:prSet presAssocID="{0EE2789C-49A6-442D-BD7E-9DADF0F89B08}" presName="background" presStyleLbl="node0" presStyleIdx="0" presStyleCnt="3"/>
      <dgm:spPr/>
    </dgm:pt>
    <dgm:pt modelId="{BD01CA46-08C4-464D-BDA1-4181D1FCE9E9}" type="pres">
      <dgm:prSet presAssocID="{0EE2789C-49A6-442D-BD7E-9DADF0F89B08}" presName="text" presStyleLbl="fgAcc0" presStyleIdx="0" presStyleCnt="3">
        <dgm:presLayoutVars>
          <dgm:chPref val="3"/>
        </dgm:presLayoutVars>
      </dgm:prSet>
      <dgm:spPr/>
    </dgm:pt>
    <dgm:pt modelId="{ECDC6291-F2E5-448A-9243-83D2C5F5EA59}" type="pres">
      <dgm:prSet presAssocID="{0EE2789C-49A6-442D-BD7E-9DADF0F89B08}" presName="hierChild2" presStyleCnt="0"/>
      <dgm:spPr/>
    </dgm:pt>
    <dgm:pt modelId="{15BDD026-679B-400F-BB45-277C925941A8}" type="pres">
      <dgm:prSet presAssocID="{636D973D-6C7F-44EF-8894-3C54B9E252D3}" presName="hierRoot1" presStyleCnt="0"/>
      <dgm:spPr/>
    </dgm:pt>
    <dgm:pt modelId="{068D5A05-B995-4AEF-B7C1-BEA6BE3940B7}" type="pres">
      <dgm:prSet presAssocID="{636D973D-6C7F-44EF-8894-3C54B9E252D3}" presName="composite" presStyleCnt="0"/>
      <dgm:spPr/>
    </dgm:pt>
    <dgm:pt modelId="{F18BD1BD-68FD-4533-B81C-3EDEC2DAB1C6}" type="pres">
      <dgm:prSet presAssocID="{636D973D-6C7F-44EF-8894-3C54B9E252D3}" presName="background" presStyleLbl="node0" presStyleIdx="1" presStyleCnt="3"/>
      <dgm:spPr/>
    </dgm:pt>
    <dgm:pt modelId="{AFF0CEAE-14A9-4887-982C-EDEA2FDFE1AA}" type="pres">
      <dgm:prSet presAssocID="{636D973D-6C7F-44EF-8894-3C54B9E252D3}" presName="text" presStyleLbl="fgAcc0" presStyleIdx="1" presStyleCnt="3">
        <dgm:presLayoutVars>
          <dgm:chPref val="3"/>
        </dgm:presLayoutVars>
      </dgm:prSet>
      <dgm:spPr/>
    </dgm:pt>
    <dgm:pt modelId="{00045143-6F8C-4021-AC55-114ACAEEBD32}" type="pres">
      <dgm:prSet presAssocID="{636D973D-6C7F-44EF-8894-3C54B9E252D3}" presName="hierChild2" presStyleCnt="0"/>
      <dgm:spPr/>
    </dgm:pt>
    <dgm:pt modelId="{AC14326C-E189-404A-8633-FE18B2E7328E}" type="pres">
      <dgm:prSet presAssocID="{8CD87ADF-1D4F-4B4B-A516-EE70B5E55B90}" presName="hierRoot1" presStyleCnt="0"/>
      <dgm:spPr/>
    </dgm:pt>
    <dgm:pt modelId="{7589B06E-F272-4730-82AC-01B7064E3224}" type="pres">
      <dgm:prSet presAssocID="{8CD87ADF-1D4F-4B4B-A516-EE70B5E55B90}" presName="composite" presStyleCnt="0"/>
      <dgm:spPr/>
    </dgm:pt>
    <dgm:pt modelId="{65BCA734-5888-4131-95EF-04135345F2F5}" type="pres">
      <dgm:prSet presAssocID="{8CD87ADF-1D4F-4B4B-A516-EE70B5E55B90}" presName="background" presStyleLbl="node0" presStyleIdx="2" presStyleCnt="3"/>
      <dgm:spPr/>
    </dgm:pt>
    <dgm:pt modelId="{71CFAAE0-402D-41C3-A08A-E6CA4D502826}" type="pres">
      <dgm:prSet presAssocID="{8CD87ADF-1D4F-4B4B-A516-EE70B5E55B90}" presName="text" presStyleLbl="fgAcc0" presStyleIdx="2" presStyleCnt="3">
        <dgm:presLayoutVars>
          <dgm:chPref val="3"/>
        </dgm:presLayoutVars>
      </dgm:prSet>
      <dgm:spPr/>
    </dgm:pt>
    <dgm:pt modelId="{9FE52A9E-9945-49BE-A0FA-4E26ED97C425}" type="pres">
      <dgm:prSet presAssocID="{8CD87ADF-1D4F-4B4B-A516-EE70B5E55B90}" presName="hierChild2" presStyleCnt="0"/>
      <dgm:spPr/>
    </dgm:pt>
  </dgm:ptLst>
  <dgm:cxnLst>
    <dgm:cxn modelId="{765D022B-A133-4334-87FE-421D2DCCE3F8}" srcId="{76396022-0F28-4409-8131-0DA4217383A7}" destId="{636D973D-6C7F-44EF-8894-3C54B9E252D3}" srcOrd="1" destOrd="0" parTransId="{A9F83E29-83FC-4354-A866-8D1BBBA0339C}" sibTransId="{31AEEB5F-EA8E-471D-8896-A50FC3BD4F6D}"/>
    <dgm:cxn modelId="{B56C6A33-D91F-409F-87EE-F13B8DE623A4}" type="presOf" srcId="{636D973D-6C7F-44EF-8894-3C54B9E252D3}" destId="{AFF0CEAE-14A9-4887-982C-EDEA2FDFE1AA}" srcOrd="0" destOrd="0" presId="urn:microsoft.com/office/officeart/2005/8/layout/hierarchy1"/>
    <dgm:cxn modelId="{F6FEBA5A-CBD5-4E96-911B-B34B2BC96B72}" srcId="{76396022-0F28-4409-8131-0DA4217383A7}" destId="{0EE2789C-49A6-442D-BD7E-9DADF0F89B08}" srcOrd="0" destOrd="0" parTransId="{9025189B-C144-4F98-AAFB-84A27F0E51A2}" sibTransId="{AB7BEB48-A10D-448E-97BF-73AD008DA27C}"/>
    <dgm:cxn modelId="{232EC37A-F666-444E-AB2D-127698449597}" type="presOf" srcId="{76396022-0F28-4409-8131-0DA4217383A7}" destId="{F2D2F885-4C40-48D3-9C3F-C570EA05572E}" srcOrd="0" destOrd="0" presId="urn:microsoft.com/office/officeart/2005/8/layout/hierarchy1"/>
    <dgm:cxn modelId="{5CB9E0B8-9FC6-4088-91B1-B36CF44A3FCC}" type="presOf" srcId="{8CD87ADF-1D4F-4B4B-A516-EE70B5E55B90}" destId="{71CFAAE0-402D-41C3-A08A-E6CA4D502826}" srcOrd="0" destOrd="0" presId="urn:microsoft.com/office/officeart/2005/8/layout/hierarchy1"/>
    <dgm:cxn modelId="{4BE36AC2-CCC1-4A9F-8938-15F4473758AB}" type="presOf" srcId="{0EE2789C-49A6-442D-BD7E-9DADF0F89B08}" destId="{BD01CA46-08C4-464D-BDA1-4181D1FCE9E9}" srcOrd="0" destOrd="0" presId="urn:microsoft.com/office/officeart/2005/8/layout/hierarchy1"/>
    <dgm:cxn modelId="{E5ACE4D9-F247-4B00-9ACE-FE4D730F2C69}" srcId="{76396022-0F28-4409-8131-0DA4217383A7}" destId="{8CD87ADF-1D4F-4B4B-A516-EE70B5E55B90}" srcOrd="2" destOrd="0" parTransId="{8B9C020C-DAB5-4C85-AAAC-ADA8D9C78748}" sibTransId="{72056977-53E6-4AB8-B599-36C6D6B38BC4}"/>
    <dgm:cxn modelId="{C98A3D0A-A276-4634-814B-CCDE835C6D2A}" type="presParOf" srcId="{F2D2F885-4C40-48D3-9C3F-C570EA05572E}" destId="{735D2DB1-67E9-44B9-B031-857B7AD87AF0}" srcOrd="0" destOrd="0" presId="urn:microsoft.com/office/officeart/2005/8/layout/hierarchy1"/>
    <dgm:cxn modelId="{2CCDDA13-F14F-4E0C-AEA3-923D16B59042}" type="presParOf" srcId="{735D2DB1-67E9-44B9-B031-857B7AD87AF0}" destId="{83B9EE6B-00AB-4327-BED2-7BA106EB64BC}" srcOrd="0" destOrd="0" presId="urn:microsoft.com/office/officeart/2005/8/layout/hierarchy1"/>
    <dgm:cxn modelId="{DC95F70B-FD78-4549-826F-0752E12115FA}" type="presParOf" srcId="{83B9EE6B-00AB-4327-BED2-7BA106EB64BC}" destId="{2DEDCDFA-CF83-4290-8E6B-9F4A9FD9DBD8}" srcOrd="0" destOrd="0" presId="urn:microsoft.com/office/officeart/2005/8/layout/hierarchy1"/>
    <dgm:cxn modelId="{820FE323-625A-43FB-9D60-715747C80444}" type="presParOf" srcId="{83B9EE6B-00AB-4327-BED2-7BA106EB64BC}" destId="{BD01CA46-08C4-464D-BDA1-4181D1FCE9E9}" srcOrd="1" destOrd="0" presId="urn:microsoft.com/office/officeart/2005/8/layout/hierarchy1"/>
    <dgm:cxn modelId="{2EF68C5B-D330-418A-BF6E-832EBAC6BB75}" type="presParOf" srcId="{735D2DB1-67E9-44B9-B031-857B7AD87AF0}" destId="{ECDC6291-F2E5-448A-9243-83D2C5F5EA59}" srcOrd="1" destOrd="0" presId="urn:microsoft.com/office/officeart/2005/8/layout/hierarchy1"/>
    <dgm:cxn modelId="{A4C16561-1A80-4F51-9CCC-6C83E46A3493}" type="presParOf" srcId="{F2D2F885-4C40-48D3-9C3F-C570EA05572E}" destId="{15BDD026-679B-400F-BB45-277C925941A8}" srcOrd="1" destOrd="0" presId="urn:microsoft.com/office/officeart/2005/8/layout/hierarchy1"/>
    <dgm:cxn modelId="{31D617AD-2012-4C73-AA1E-2B1CFB90FBF1}" type="presParOf" srcId="{15BDD026-679B-400F-BB45-277C925941A8}" destId="{068D5A05-B995-4AEF-B7C1-BEA6BE3940B7}" srcOrd="0" destOrd="0" presId="urn:microsoft.com/office/officeart/2005/8/layout/hierarchy1"/>
    <dgm:cxn modelId="{00ADC554-0A62-4BA1-9E14-65FD7C368E0A}" type="presParOf" srcId="{068D5A05-B995-4AEF-B7C1-BEA6BE3940B7}" destId="{F18BD1BD-68FD-4533-B81C-3EDEC2DAB1C6}" srcOrd="0" destOrd="0" presId="urn:microsoft.com/office/officeart/2005/8/layout/hierarchy1"/>
    <dgm:cxn modelId="{A4B97F3A-B643-4183-B597-982D51478F1E}" type="presParOf" srcId="{068D5A05-B995-4AEF-B7C1-BEA6BE3940B7}" destId="{AFF0CEAE-14A9-4887-982C-EDEA2FDFE1AA}" srcOrd="1" destOrd="0" presId="urn:microsoft.com/office/officeart/2005/8/layout/hierarchy1"/>
    <dgm:cxn modelId="{3ABF7AF2-B208-4812-BD9E-F0643717E293}" type="presParOf" srcId="{15BDD026-679B-400F-BB45-277C925941A8}" destId="{00045143-6F8C-4021-AC55-114ACAEEBD32}" srcOrd="1" destOrd="0" presId="urn:microsoft.com/office/officeart/2005/8/layout/hierarchy1"/>
    <dgm:cxn modelId="{906BDDF5-081A-49F4-BA90-2EAFEE9C9D39}" type="presParOf" srcId="{F2D2F885-4C40-48D3-9C3F-C570EA05572E}" destId="{AC14326C-E189-404A-8633-FE18B2E7328E}" srcOrd="2" destOrd="0" presId="urn:microsoft.com/office/officeart/2005/8/layout/hierarchy1"/>
    <dgm:cxn modelId="{4F7160D5-3343-4723-B081-A2083178F5CC}" type="presParOf" srcId="{AC14326C-E189-404A-8633-FE18B2E7328E}" destId="{7589B06E-F272-4730-82AC-01B7064E3224}" srcOrd="0" destOrd="0" presId="urn:microsoft.com/office/officeart/2005/8/layout/hierarchy1"/>
    <dgm:cxn modelId="{98F33824-93EE-4615-B1DD-9B5E17394604}" type="presParOf" srcId="{7589B06E-F272-4730-82AC-01B7064E3224}" destId="{65BCA734-5888-4131-95EF-04135345F2F5}" srcOrd="0" destOrd="0" presId="urn:microsoft.com/office/officeart/2005/8/layout/hierarchy1"/>
    <dgm:cxn modelId="{5282B72A-E4B0-437E-820E-12D510F83686}" type="presParOf" srcId="{7589B06E-F272-4730-82AC-01B7064E3224}" destId="{71CFAAE0-402D-41C3-A08A-E6CA4D502826}" srcOrd="1" destOrd="0" presId="urn:microsoft.com/office/officeart/2005/8/layout/hierarchy1"/>
    <dgm:cxn modelId="{448798C2-3694-48D3-AA60-3B354FE44B58}" type="presParOf" srcId="{AC14326C-E189-404A-8633-FE18B2E7328E}" destId="{9FE52A9E-9945-49BE-A0FA-4E26ED97C42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3F9A26-82D9-8649-B012-2AA2EAEB0381}" type="doc">
      <dgm:prSet loTypeId="urn:microsoft.com/office/officeart/2005/8/layout/hList7#1" loCatId="list" qsTypeId="urn:microsoft.com/office/officeart/2005/8/quickstyle/simple4" qsCatId="simple" csTypeId="urn:microsoft.com/office/officeart/2005/8/colors/accent1_2" csCatId="accent1" phldr="1"/>
      <dgm:spPr/>
    </dgm:pt>
    <dgm:pt modelId="{2096CD93-8FCF-2742-AF82-DF3EE068688F}">
      <dgm:prSet phldrT="[Text]"/>
      <dgm:spPr/>
      <dgm:t>
        <a:bodyPr/>
        <a:lstStyle/>
        <a:p>
          <a:r>
            <a:rPr lang="en-US" b="1"/>
            <a:t>Agency Field</a:t>
          </a:r>
          <a:r>
            <a:rPr lang="en-US"/>
            <a:t> I</a:t>
          </a:r>
          <a:r>
            <a:rPr lang="en-US" b="1"/>
            <a:t>nstructor/ </a:t>
          </a:r>
        </a:p>
        <a:p>
          <a:r>
            <a:rPr lang="en-US" b="1"/>
            <a:t>Supervisor</a:t>
          </a:r>
          <a:r>
            <a:rPr lang="en-US"/>
            <a:t> </a:t>
          </a:r>
        </a:p>
        <a:p>
          <a:r>
            <a:rPr lang="en-US" b="1"/>
            <a:t>&amp; </a:t>
          </a:r>
        </a:p>
        <a:p>
          <a:r>
            <a:rPr lang="en-US" b="1"/>
            <a:t>Task Instructor/Supervisor</a:t>
          </a:r>
        </a:p>
      </dgm:t>
    </dgm:pt>
    <dgm:pt modelId="{DCD8AD39-A089-0446-9A37-6C1A253D11D7}" type="parTrans" cxnId="{02FE9886-2950-3541-8791-DA0CAFE39CDC}">
      <dgm:prSet/>
      <dgm:spPr/>
      <dgm:t>
        <a:bodyPr/>
        <a:lstStyle/>
        <a:p>
          <a:endParaRPr lang="en-US"/>
        </a:p>
      </dgm:t>
    </dgm:pt>
    <dgm:pt modelId="{2C3A4B05-326D-A447-8A89-6116CAE6CCC6}" type="sibTrans" cxnId="{02FE9886-2950-3541-8791-DA0CAFE39CDC}">
      <dgm:prSet/>
      <dgm:spPr/>
      <dgm:t>
        <a:bodyPr/>
        <a:lstStyle/>
        <a:p>
          <a:endParaRPr lang="en-US"/>
        </a:p>
      </dgm:t>
    </dgm:pt>
    <dgm:pt modelId="{39B7905B-C18C-6540-8341-72C75262B028}">
      <dgm:prSet phldrT="[Text]"/>
      <dgm:spPr/>
      <dgm:t>
        <a:bodyPr/>
        <a:lstStyle/>
        <a:p>
          <a:r>
            <a:rPr lang="en-US" b="1"/>
            <a:t>BSW &amp; MSW Students </a:t>
          </a:r>
        </a:p>
      </dgm:t>
    </dgm:pt>
    <dgm:pt modelId="{C8627822-6C11-AE4D-A258-9267CCFF82EE}" type="parTrans" cxnId="{424653E7-CACA-FA44-BCFF-67295EFCBB5C}">
      <dgm:prSet/>
      <dgm:spPr/>
      <dgm:t>
        <a:bodyPr/>
        <a:lstStyle/>
        <a:p>
          <a:endParaRPr lang="en-US"/>
        </a:p>
      </dgm:t>
    </dgm:pt>
    <dgm:pt modelId="{89F84CB6-873A-8F46-83DD-CEA0763599F5}" type="sibTrans" cxnId="{424653E7-CACA-FA44-BCFF-67295EFCBB5C}">
      <dgm:prSet/>
      <dgm:spPr/>
      <dgm:t>
        <a:bodyPr/>
        <a:lstStyle/>
        <a:p>
          <a:endParaRPr lang="en-US"/>
        </a:p>
      </dgm:t>
    </dgm:pt>
    <dgm:pt modelId="{62FDB3CF-283A-7449-870B-35F2FB95AE92}">
      <dgm:prSet phldrT="[Text]"/>
      <dgm:spPr/>
      <dgm:t>
        <a:bodyPr/>
        <a:lstStyle/>
        <a:p>
          <a:r>
            <a:rPr lang="en-US" b="1"/>
            <a:t>Faculty Field Liaison/</a:t>
          </a:r>
        </a:p>
        <a:p>
          <a:r>
            <a:rPr lang="en-US" b="1"/>
            <a:t>Seminar Instructor </a:t>
          </a:r>
        </a:p>
      </dgm:t>
    </dgm:pt>
    <dgm:pt modelId="{F10DEDAF-008F-2249-9D7A-1FA9F353481F}" type="parTrans" cxnId="{54EF76E5-C16D-8545-91DF-1C5C0E0D7600}">
      <dgm:prSet/>
      <dgm:spPr/>
      <dgm:t>
        <a:bodyPr/>
        <a:lstStyle/>
        <a:p>
          <a:endParaRPr lang="en-US"/>
        </a:p>
      </dgm:t>
    </dgm:pt>
    <dgm:pt modelId="{E52A105E-482D-6547-A50D-A74EA5F18AFA}" type="sibTrans" cxnId="{54EF76E5-C16D-8545-91DF-1C5C0E0D7600}">
      <dgm:prSet/>
      <dgm:spPr/>
      <dgm:t>
        <a:bodyPr/>
        <a:lstStyle/>
        <a:p>
          <a:endParaRPr lang="en-US"/>
        </a:p>
      </dgm:t>
    </dgm:pt>
    <dgm:pt modelId="{0269CB1C-5511-0C43-AE41-3283226F432E}" type="pres">
      <dgm:prSet presAssocID="{113F9A26-82D9-8649-B012-2AA2EAEB0381}" presName="Name0" presStyleCnt="0">
        <dgm:presLayoutVars>
          <dgm:dir/>
          <dgm:resizeHandles val="exact"/>
        </dgm:presLayoutVars>
      </dgm:prSet>
      <dgm:spPr/>
    </dgm:pt>
    <dgm:pt modelId="{90356CA6-B345-164C-B317-681FCE39D9CE}" type="pres">
      <dgm:prSet presAssocID="{113F9A26-82D9-8649-B012-2AA2EAEB0381}" presName="fgShape" presStyleLbl="fgShp" presStyleIdx="0" presStyleCnt="1" custScaleX="105047" custScaleY="68055" custLinFactNeighborY="-31680"/>
      <dgm:spPr/>
    </dgm:pt>
    <dgm:pt modelId="{7113A294-C55C-7649-B65A-EFF963E2F0EB}" type="pres">
      <dgm:prSet presAssocID="{113F9A26-82D9-8649-B012-2AA2EAEB0381}" presName="linComp" presStyleCnt="0"/>
      <dgm:spPr/>
    </dgm:pt>
    <dgm:pt modelId="{2D60BDAF-3152-BA4E-BC9F-38987AB1E471}" type="pres">
      <dgm:prSet presAssocID="{2096CD93-8FCF-2742-AF82-DF3EE068688F}" presName="compNode" presStyleCnt="0"/>
      <dgm:spPr/>
    </dgm:pt>
    <dgm:pt modelId="{FB304E6F-3464-C847-8C90-D94FE2B4A52C}" type="pres">
      <dgm:prSet presAssocID="{2096CD93-8FCF-2742-AF82-DF3EE068688F}" presName="bkgdShape" presStyleLbl="node1" presStyleIdx="0" presStyleCnt="3" custLinFactNeighborX="-64" custLinFactNeighborY="-192"/>
      <dgm:spPr/>
    </dgm:pt>
    <dgm:pt modelId="{409B2A9F-5A6D-CC4B-B36D-9DA2D4BA29E1}" type="pres">
      <dgm:prSet presAssocID="{2096CD93-8FCF-2742-AF82-DF3EE068688F}" presName="nodeTx" presStyleLbl="node1" presStyleIdx="0" presStyleCnt="3">
        <dgm:presLayoutVars>
          <dgm:bulletEnabled val="1"/>
        </dgm:presLayoutVars>
      </dgm:prSet>
      <dgm:spPr/>
    </dgm:pt>
    <dgm:pt modelId="{3E4D39DD-65CF-984B-A23A-C49093978515}" type="pres">
      <dgm:prSet presAssocID="{2096CD93-8FCF-2742-AF82-DF3EE068688F}" presName="invisiNode" presStyleLbl="node1" presStyleIdx="0" presStyleCnt="3"/>
      <dgm:spPr/>
    </dgm:pt>
    <dgm:pt modelId="{D12A281E-1F9B-7942-981F-6FA793884734}" type="pres">
      <dgm:prSet presAssocID="{2096CD93-8FCF-2742-AF82-DF3EE068688F}" presName="imagNode" presStyleLbl="fgImgPlace1" presStyleIdx="0" presStyleCnt="3" custLinFactNeighborX="-7065" custLinFactNeighborY="-321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CA75EDC-BC0A-8245-B0B3-5F2815836F62}" type="pres">
      <dgm:prSet presAssocID="{2C3A4B05-326D-A447-8A89-6116CAE6CCC6}" presName="sibTrans" presStyleLbl="sibTrans2D1" presStyleIdx="0" presStyleCnt="0"/>
      <dgm:spPr/>
    </dgm:pt>
    <dgm:pt modelId="{7AF308F5-BA54-7946-995D-5A81FD0C71E6}" type="pres">
      <dgm:prSet presAssocID="{39B7905B-C18C-6540-8341-72C75262B028}" presName="compNode" presStyleCnt="0"/>
      <dgm:spPr/>
    </dgm:pt>
    <dgm:pt modelId="{3EDABE80-196D-C843-941D-95BA538E85FA}" type="pres">
      <dgm:prSet presAssocID="{39B7905B-C18C-6540-8341-72C75262B028}" presName="bkgdShape" presStyleLbl="node1" presStyleIdx="1" presStyleCnt="3"/>
      <dgm:spPr/>
    </dgm:pt>
    <dgm:pt modelId="{F03DCCB8-9690-C942-A486-947BB15DFBFD}" type="pres">
      <dgm:prSet presAssocID="{39B7905B-C18C-6540-8341-72C75262B028}" presName="nodeTx" presStyleLbl="node1" presStyleIdx="1" presStyleCnt="3">
        <dgm:presLayoutVars>
          <dgm:bulletEnabled val="1"/>
        </dgm:presLayoutVars>
      </dgm:prSet>
      <dgm:spPr/>
    </dgm:pt>
    <dgm:pt modelId="{DA846684-887C-B142-B7B7-36445F4C87FE}" type="pres">
      <dgm:prSet presAssocID="{39B7905B-C18C-6540-8341-72C75262B028}" presName="invisiNode" presStyleLbl="node1" presStyleIdx="1" presStyleCnt="3"/>
      <dgm:spPr/>
    </dgm:pt>
    <dgm:pt modelId="{769D0BA3-5334-6544-AFCF-F3F0D124E1F9}" type="pres">
      <dgm:prSet presAssocID="{39B7905B-C18C-6540-8341-72C75262B028}"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9000" r="-69000"/>
          </a:stretch>
        </a:blipFill>
        <a:ln>
          <a:noFill/>
        </a:ln>
      </dgm:spPr>
    </dgm:pt>
    <dgm:pt modelId="{0CC96D0B-24CA-3248-B725-EB773D23082F}" type="pres">
      <dgm:prSet presAssocID="{89F84CB6-873A-8F46-83DD-CEA0763599F5}" presName="sibTrans" presStyleLbl="sibTrans2D1" presStyleIdx="0" presStyleCnt="0"/>
      <dgm:spPr/>
    </dgm:pt>
    <dgm:pt modelId="{89036794-B872-3A43-B25F-D85B308CFB38}" type="pres">
      <dgm:prSet presAssocID="{62FDB3CF-283A-7449-870B-35F2FB95AE92}" presName="compNode" presStyleCnt="0"/>
      <dgm:spPr/>
    </dgm:pt>
    <dgm:pt modelId="{28AD4E48-118F-7A43-8A58-D8C1CAD2CBB4}" type="pres">
      <dgm:prSet presAssocID="{62FDB3CF-283A-7449-870B-35F2FB95AE92}" presName="bkgdShape" presStyleLbl="node1" presStyleIdx="2" presStyleCnt="3" custLinFactNeighborX="9075" custLinFactNeighborY="-5802"/>
      <dgm:spPr/>
    </dgm:pt>
    <dgm:pt modelId="{49418205-7240-4740-AC32-5D3613361DE7}" type="pres">
      <dgm:prSet presAssocID="{62FDB3CF-283A-7449-870B-35F2FB95AE92}" presName="nodeTx" presStyleLbl="node1" presStyleIdx="2" presStyleCnt="3">
        <dgm:presLayoutVars>
          <dgm:bulletEnabled val="1"/>
        </dgm:presLayoutVars>
      </dgm:prSet>
      <dgm:spPr/>
    </dgm:pt>
    <dgm:pt modelId="{82E00CC9-011E-5A47-B4E2-DBEC00544800}" type="pres">
      <dgm:prSet presAssocID="{62FDB3CF-283A-7449-870B-35F2FB95AE92}" presName="invisiNode" presStyleLbl="node1" presStyleIdx="2" presStyleCnt="3"/>
      <dgm:spPr/>
    </dgm:pt>
    <dgm:pt modelId="{36847655-F7E3-0841-9BA7-D1DEE84AB2DE}" type="pres">
      <dgm:prSet presAssocID="{62FDB3CF-283A-7449-870B-35F2FB95AE92}" presName="imagNode" presStyleLbl="fgImgPlace1" presStyleIdx="2" presStyleCnt="3" custLinFactNeighborX="-3016" custLinFactNeighborY="-5818"/>
      <dgm:spPr>
        <a:blipFill rotWithShape="1">
          <a:blip xmlns:r="http://schemas.openxmlformats.org/officeDocument/2006/relationships" r:embed="rId3"/>
          <a:stretch>
            <a:fillRect/>
          </a:stretch>
        </a:blipFill>
      </dgm:spPr>
    </dgm:pt>
  </dgm:ptLst>
  <dgm:cxnLst>
    <dgm:cxn modelId="{E0E19709-5698-4B5E-92B8-A391355FB4E2}" type="presOf" srcId="{2096CD93-8FCF-2742-AF82-DF3EE068688F}" destId="{409B2A9F-5A6D-CC4B-B36D-9DA2D4BA29E1}" srcOrd="1" destOrd="0" presId="urn:microsoft.com/office/officeart/2005/8/layout/hList7#1"/>
    <dgm:cxn modelId="{38DAEE09-E8B9-4B62-8853-B89463594ED6}" type="presOf" srcId="{113F9A26-82D9-8649-B012-2AA2EAEB0381}" destId="{0269CB1C-5511-0C43-AE41-3283226F432E}" srcOrd="0" destOrd="0" presId="urn:microsoft.com/office/officeart/2005/8/layout/hList7#1"/>
    <dgm:cxn modelId="{0036C72A-3645-4BEF-9E32-ABD6CFED3691}" type="presOf" srcId="{39B7905B-C18C-6540-8341-72C75262B028}" destId="{F03DCCB8-9690-C942-A486-947BB15DFBFD}" srcOrd="1" destOrd="0" presId="urn:microsoft.com/office/officeart/2005/8/layout/hList7#1"/>
    <dgm:cxn modelId="{63A23F3A-7F49-40C8-AA5F-6581FF16F8E0}" type="presOf" srcId="{62FDB3CF-283A-7449-870B-35F2FB95AE92}" destId="{49418205-7240-4740-AC32-5D3613361DE7}" srcOrd="1" destOrd="0" presId="urn:microsoft.com/office/officeart/2005/8/layout/hList7#1"/>
    <dgm:cxn modelId="{8D13EC53-C225-4EA9-9256-E4749A0DEADF}" type="presOf" srcId="{39B7905B-C18C-6540-8341-72C75262B028}" destId="{3EDABE80-196D-C843-941D-95BA538E85FA}" srcOrd="0" destOrd="0" presId="urn:microsoft.com/office/officeart/2005/8/layout/hList7#1"/>
    <dgm:cxn modelId="{E8ED1578-8BA3-42BC-AC5E-9EF99B329B02}" type="presOf" srcId="{2096CD93-8FCF-2742-AF82-DF3EE068688F}" destId="{FB304E6F-3464-C847-8C90-D94FE2B4A52C}" srcOrd="0" destOrd="0" presId="urn:microsoft.com/office/officeart/2005/8/layout/hList7#1"/>
    <dgm:cxn modelId="{02FE9886-2950-3541-8791-DA0CAFE39CDC}" srcId="{113F9A26-82D9-8649-B012-2AA2EAEB0381}" destId="{2096CD93-8FCF-2742-AF82-DF3EE068688F}" srcOrd="0" destOrd="0" parTransId="{DCD8AD39-A089-0446-9A37-6C1A253D11D7}" sibTransId="{2C3A4B05-326D-A447-8A89-6116CAE6CCC6}"/>
    <dgm:cxn modelId="{515C6CC0-0518-493A-A878-3B240377A5B5}" type="presOf" srcId="{89F84CB6-873A-8F46-83DD-CEA0763599F5}" destId="{0CC96D0B-24CA-3248-B725-EB773D23082F}" srcOrd="0" destOrd="0" presId="urn:microsoft.com/office/officeart/2005/8/layout/hList7#1"/>
    <dgm:cxn modelId="{F4BC08DB-3AA7-40C3-9003-AE303C736C31}" type="presOf" srcId="{2C3A4B05-326D-A447-8A89-6116CAE6CCC6}" destId="{7CA75EDC-BC0A-8245-B0B3-5F2815836F62}" srcOrd="0" destOrd="0" presId="urn:microsoft.com/office/officeart/2005/8/layout/hList7#1"/>
    <dgm:cxn modelId="{CE6423DC-7097-4EDD-9B95-DE8BF67C8EAB}" type="presOf" srcId="{62FDB3CF-283A-7449-870B-35F2FB95AE92}" destId="{28AD4E48-118F-7A43-8A58-D8C1CAD2CBB4}" srcOrd="0" destOrd="0" presId="urn:microsoft.com/office/officeart/2005/8/layout/hList7#1"/>
    <dgm:cxn modelId="{54EF76E5-C16D-8545-91DF-1C5C0E0D7600}" srcId="{113F9A26-82D9-8649-B012-2AA2EAEB0381}" destId="{62FDB3CF-283A-7449-870B-35F2FB95AE92}" srcOrd="2" destOrd="0" parTransId="{F10DEDAF-008F-2249-9D7A-1FA9F353481F}" sibTransId="{E52A105E-482D-6547-A50D-A74EA5F18AFA}"/>
    <dgm:cxn modelId="{424653E7-CACA-FA44-BCFF-67295EFCBB5C}" srcId="{113F9A26-82D9-8649-B012-2AA2EAEB0381}" destId="{39B7905B-C18C-6540-8341-72C75262B028}" srcOrd="1" destOrd="0" parTransId="{C8627822-6C11-AE4D-A258-9267CCFF82EE}" sibTransId="{89F84CB6-873A-8F46-83DD-CEA0763599F5}"/>
    <dgm:cxn modelId="{97CAD647-03C0-42E4-92C1-4B65E132EF9D}" type="presParOf" srcId="{0269CB1C-5511-0C43-AE41-3283226F432E}" destId="{90356CA6-B345-164C-B317-681FCE39D9CE}" srcOrd="0" destOrd="0" presId="urn:microsoft.com/office/officeart/2005/8/layout/hList7#1"/>
    <dgm:cxn modelId="{94EFC03A-4CC1-4267-906C-AC3DD4CB091B}" type="presParOf" srcId="{0269CB1C-5511-0C43-AE41-3283226F432E}" destId="{7113A294-C55C-7649-B65A-EFF963E2F0EB}" srcOrd="1" destOrd="0" presId="urn:microsoft.com/office/officeart/2005/8/layout/hList7#1"/>
    <dgm:cxn modelId="{201FCCF2-CA6D-4693-A70A-034EDE03FCA6}" type="presParOf" srcId="{7113A294-C55C-7649-B65A-EFF963E2F0EB}" destId="{2D60BDAF-3152-BA4E-BC9F-38987AB1E471}" srcOrd="0" destOrd="0" presId="urn:microsoft.com/office/officeart/2005/8/layout/hList7#1"/>
    <dgm:cxn modelId="{8E47A0E9-2356-489A-956B-A317A8CF84B7}" type="presParOf" srcId="{2D60BDAF-3152-BA4E-BC9F-38987AB1E471}" destId="{FB304E6F-3464-C847-8C90-D94FE2B4A52C}" srcOrd="0" destOrd="0" presId="urn:microsoft.com/office/officeart/2005/8/layout/hList7#1"/>
    <dgm:cxn modelId="{5D545A4D-7DD2-464D-A0CF-E558E0D8C305}" type="presParOf" srcId="{2D60BDAF-3152-BA4E-BC9F-38987AB1E471}" destId="{409B2A9F-5A6D-CC4B-B36D-9DA2D4BA29E1}" srcOrd="1" destOrd="0" presId="urn:microsoft.com/office/officeart/2005/8/layout/hList7#1"/>
    <dgm:cxn modelId="{E01D70BF-9066-4C61-99C0-8E7EA37F853A}" type="presParOf" srcId="{2D60BDAF-3152-BA4E-BC9F-38987AB1E471}" destId="{3E4D39DD-65CF-984B-A23A-C49093978515}" srcOrd="2" destOrd="0" presId="urn:microsoft.com/office/officeart/2005/8/layout/hList7#1"/>
    <dgm:cxn modelId="{757326E3-044B-4595-81B3-3857721BAC52}" type="presParOf" srcId="{2D60BDAF-3152-BA4E-BC9F-38987AB1E471}" destId="{D12A281E-1F9B-7942-981F-6FA793884734}" srcOrd="3" destOrd="0" presId="urn:microsoft.com/office/officeart/2005/8/layout/hList7#1"/>
    <dgm:cxn modelId="{44B68268-2EF9-44C8-A4FC-E39B4C51516D}" type="presParOf" srcId="{7113A294-C55C-7649-B65A-EFF963E2F0EB}" destId="{7CA75EDC-BC0A-8245-B0B3-5F2815836F62}" srcOrd="1" destOrd="0" presId="urn:microsoft.com/office/officeart/2005/8/layout/hList7#1"/>
    <dgm:cxn modelId="{A1786EA2-D335-4C83-81FB-DC4FF4AB79D6}" type="presParOf" srcId="{7113A294-C55C-7649-B65A-EFF963E2F0EB}" destId="{7AF308F5-BA54-7946-995D-5A81FD0C71E6}" srcOrd="2" destOrd="0" presId="urn:microsoft.com/office/officeart/2005/8/layout/hList7#1"/>
    <dgm:cxn modelId="{8093C94C-C5A1-4B36-AF6C-12B4DF1422D0}" type="presParOf" srcId="{7AF308F5-BA54-7946-995D-5A81FD0C71E6}" destId="{3EDABE80-196D-C843-941D-95BA538E85FA}" srcOrd="0" destOrd="0" presId="urn:microsoft.com/office/officeart/2005/8/layout/hList7#1"/>
    <dgm:cxn modelId="{30231DB5-40FB-48C3-B5A6-BDCB1F9412E4}" type="presParOf" srcId="{7AF308F5-BA54-7946-995D-5A81FD0C71E6}" destId="{F03DCCB8-9690-C942-A486-947BB15DFBFD}" srcOrd="1" destOrd="0" presId="urn:microsoft.com/office/officeart/2005/8/layout/hList7#1"/>
    <dgm:cxn modelId="{7AB5F948-D603-4987-945E-DD4DA1FCCD8F}" type="presParOf" srcId="{7AF308F5-BA54-7946-995D-5A81FD0C71E6}" destId="{DA846684-887C-B142-B7B7-36445F4C87FE}" srcOrd="2" destOrd="0" presId="urn:microsoft.com/office/officeart/2005/8/layout/hList7#1"/>
    <dgm:cxn modelId="{78D0AC42-0CEE-476A-8262-7035B1E794E4}" type="presParOf" srcId="{7AF308F5-BA54-7946-995D-5A81FD0C71E6}" destId="{769D0BA3-5334-6544-AFCF-F3F0D124E1F9}" srcOrd="3" destOrd="0" presId="urn:microsoft.com/office/officeart/2005/8/layout/hList7#1"/>
    <dgm:cxn modelId="{CDFD735B-CAEE-4F68-97C2-9473A9A23050}" type="presParOf" srcId="{7113A294-C55C-7649-B65A-EFF963E2F0EB}" destId="{0CC96D0B-24CA-3248-B725-EB773D23082F}" srcOrd="3" destOrd="0" presId="urn:microsoft.com/office/officeart/2005/8/layout/hList7#1"/>
    <dgm:cxn modelId="{5E45A6BD-6838-40EC-A072-6F8BDBAFE7A7}" type="presParOf" srcId="{7113A294-C55C-7649-B65A-EFF963E2F0EB}" destId="{89036794-B872-3A43-B25F-D85B308CFB38}" srcOrd="4" destOrd="0" presId="urn:microsoft.com/office/officeart/2005/8/layout/hList7#1"/>
    <dgm:cxn modelId="{B89041EB-3C3F-4421-A42E-446041D14238}" type="presParOf" srcId="{89036794-B872-3A43-B25F-D85B308CFB38}" destId="{28AD4E48-118F-7A43-8A58-D8C1CAD2CBB4}" srcOrd="0" destOrd="0" presId="urn:microsoft.com/office/officeart/2005/8/layout/hList7#1"/>
    <dgm:cxn modelId="{C013691B-6C5B-40DB-A12B-660D0238D4E6}" type="presParOf" srcId="{89036794-B872-3A43-B25F-D85B308CFB38}" destId="{49418205-7240-4740-AC32-5D3613361DE7}" srcOrd="1" destOrd="0" presId="urn:microsoft.com/office/officeart/2005/8/layout/hList7#1"/>
    <dgm:cxn modelId="{E9264A14-5133-42EB-9DF6-192E78C4C147}" type="presParOf" srcId="{89036794-B872-3A43-B25F-D85B308CFB38}" destId="{82E00CC9-011E-5A47-B4E2-DBEC00544800}" srcOrd="2" destOrd="0" presId="urn:microsoft.com/office/officeart/2005/8/layout/hList7#1"/>
    <dgm:cxn modelId="{82A32EC0-0989-4B50-95E7-2287E5D79962}" type="presParOf" srcId="{89036794-B872-3A43-B25F-D85B308CFB38}" destId="{36847655-F7E3-0841-9BA7-D1DEE84AB2DE}"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195609-E607-4050-AEE3-F9B5D216F2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9391CF-F6F7-4E3C-9EF6-C1284A1D99A6}">
      <dgm:prSet/>
      <dgm:spPr/>
      <dgm:t>
        <a:bodyPr/>
        <a:lstStyle/>
        <a:p>
          <a:pPr>
            <a:lnSpc>
              <a:spcPct val="100000"/>
            </a:lnSpc>
          </a:pPr>
          <a:r>
            <a:rPr lang="en-US" b="1" dirty="0">
              <a:solidFill>
                <a:schemeClr val="bg1"/>
              </a:solidFill>
            </a:rPr>
            <a:t>Assure student is meeting CSWE  Competencies on the Student Learning Plan (SLP) and in Social Work practice</a:t>
          </a:r>
          <a:endParaRPr lang="en-US" dirty="0">
            <a:solidFill>
              <a:schemeClr val="bg1"/>
            </a:solidFill>
          </a:endParaRPr>
        </a:p>
      </dgm:t>
    </dgm:pt>
    <dgm:pt modelId="{67CDF978-D353-4124-8AA6-11B9DFF0CA7C}" type="parTrans" cxnId="{303B2269-B6CF-4009-945D-53A72E3314F0}">
      <dgm:prSet/>
      <dgm:spPr/>
      <dgm:t>
        <a:bodyPr/>
        <a:lstStyle/>
        <a:p>
          <a:endParaRPr lang="en-US"/>
        </a:p>
      </dgm:t>
    </dgm:pt>
    <dgm:pt modelId="{BEE5363E-1508-4414-83E9-2EEC7FA42B96}" type="sibTrans" cxnId="{303B2269-B6CF-4009-945D-53A72E3314F0}">
      <dgm:prSet/>
      <dgm:spPr/>
      <dgm:t>
        <a:bodyPr/>
        <a:lstStyle/>
        <a:p>
          <a:endParaRPr lang="en-US"/>
        </a:p>
      </dgm:t>
    </dgm:pt>
    <dgm:pt modelId="{63B384D5-62C8-48A6-98DA-5774331C08A6}">
      <dgm:prSet/>
      <dgm:spPr/>
      <dgm:t>
        <a:bodyPr/>
        <a:lstStyle/>
        <a:p>
          <a:pPr>
            <a:lnSpc>
              <a:spcPct val="100000"/>
            </a:lnSpc>
          </a:pPr>
          <a:r>
            <a:rPr lang="en-US" b="1" dirty="0">
              <a:solidFill>
                <a:schemeClr val="bg1"/>
              </a:solidFill>
            </a:rPr>
            <a:t>Meet with student and Agency Field Supervisor/Instructor at midterm and final to evaluate and sign SLP </a:t>
          </a:r>
          <a:endParaRPr lang="en-US" dirty="0">
            <a:solidFill>
              <a:schemeClr val="bg1"/>
            </a:solidFill>
          </a:endParaRPr>
        </a:p>
      </dgm:t>
    </dgm:pt>
    <dgm:pt modelId="{25800F6B-0487-4F0D-B89C-9C4FC4E90153}" type="parTrans" cxnId="{F71650E9-7DC7-4DCB-877F-3B0E9BCB2713}">
      <dgm:prSet/>
      <dgm:spPr/>
      <dgm:t>
        <a:bodyPr/>
        <a:lstStyle/>
        <a:p>
          <a:endParaRPr lang="en-US"/>
        </a:p>
      </dgm:t>
    </dgm:pt>
    <dgm:pt modelId="{30C051BC-6AF5-46F5-A6A8-9D5EBDF38C3D}" type="sibTrans" cxnId="{F71650E9-7DC7-4DCB-877F-3B0E9BCB2713}">
      <dgm:prSet/>
      <dgm:spPr/>
      <dgm:t>
        <a:bodyPr/>
        <a:lstStyle/>
        <a:p>
          <a:endParaRPr lang="en-US"/>
        </a:p>
      </dgm:t>
    </dgm:pt>
    <dgm:pt modelId="{0EF768D6-6B40-4B7A-8C4F-9EA556D644BF}">
      <dgm:prSet/>
      <dgm:spPr/>
      <dgm:t>
        <a:bodyPr/>
        <a:lstStyle/>
        <a:p>
          <a:pPr>
            <a:lnSpc>
              <a:spcPct val="100000"/>
            </a:lnSpc>
          </a:pPr>
          <a:r>
            <a:rPr lang="en-US" b="1" dirty="0">
              <a:solidFill>
                <a:schemeClr val="bg1"/>
              </a:solidFill>
            </a:rPr>
            <a:t>Communicate with Agency Field Supervisor/Instructor on student progress, as needed</a:t>
          </a:r>
          <a:endParaRPr lang="en-US" dirty="0">
            <a:solidFill>
              <a:schemeClr val="bg1"/>
            </a:solidFill>
          </a:endParaRPr>
        </a:p>
      </dgm:t>
    </dgm:pt>
    <dgm:pt modelId="{E2EEDC08-AD41-453F-AC39-3E23C20D094E}" type="parTrans" cxnId="{5E55A66C-03F3-4ADD-9F52-5099745C889B}">
      <dgm:prSet/>
      <dgm:spPr/>
      <dgm:t>
        <a:bodyPr/>
        <a:lstStyle/>
        <a:p>
          <a:endParaRPr lang="en-US"/>
        </a:p>
      </dgm:t>
    </dgm:pt>
    <dgm:pt modelId="{BEA58C04-2611-4988-882E-36CE2146DFEA}" type="sibTrans" cxnId="{5E55A66C-03F3-4ADD-9F52-5099745C889B}">
      <dgm:prSet/>
      <dgm:spPr/>
      <dgm:t>
        <a:bodyPr/>
        <a:lstStyle/>
        <a:p>
          <a:endParaRPr lang="en-US"/>
        </a:p>
      </dgm:t>
    </dgm:pt>
    <dgm:pt modelId="{0F26BF93-92E7-4760-909D-360A4E9E274A}" type="pres">
      <dgm:prSet presAssocID="{05195609-E607-4050-AEE3-F9B5D216F26A}" presName="root" presStyleCnt="0">
        <dgm:presLayoutVars>
          <dgm:dir/>
          <dgm:resizeHandles val="exact"/>
        </dgm:presLayoutVars>
      </dgm:prSet>
      <dgm:spPr/>
    </dgm:pt>
    <dgm:pt modelId="{CE712937-5DFC-4ADB-89F7-ECF7E955CB70}" type="pres">
      <dgm:prSet presAssocID="{FE9391CF-F6F7-4E3C-9EF6-C1284A1D99A6}" presName="compNode" presStyleCnt="0"/>
      <dgm:spPr/>
    </dgm:pt>
    <dgm:pt modelId="{EB5A0FE8-A45E-435E-8E2B-0245C1240323}" type="pres">
      <dgm:prSet presAssocID="{FE9391CF-F6F7-4E3C-9EF6-C1284A1D99A6}" presName="bgRect" presStyleLbl="bgShp" presStyleIdx="0" presStyleCnt="3"/>
      <dgm:spPr/>
    </dgm:pt>
    <dgm:pt modelId="{74BB23B9-52C1-4246-A60E-E591288756D6}" type="pres">
      <dgm:prSet presAssocID="{FE9391CF-F6F7-4E3C-9EF6-C1284A1D99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B3B47582-C9BE-4B2D-9A5F-29013F68DD2E}" type="pres">
      <dgm:prSet presAssocID="{FE9391CF-F6F7-4E3C-9EF6-C1284A1D99A6}" presName="spaceRect" presStyleCnt="0"/>
      <dgm:spPr/>
    </dgm:pt>
    <dgm:pt modelId="{BECB072F-160B-4539-9C8C-99A1D09826F2}" type="pres">
      <dgm:prSet presAssocID="{FE9391CF-F6F7-4E3C-9EF6-C1284A1D99A6}" presName="parTx" presStyleLbl="revTx" presStyleIdx="0" presStyleCnt="3">
        <dgm:presLayoutVars>
          <dgm:chMax val="0"/>
          <dgm:chPref val="0"/>
        </dgm:presLayoutVars>
      </dgm:prSet>
      <dgm:spPr/>
    </dgm:pt>
    <dgm:pt modelId="{39A750D6-125A-453A-AAB9-0C3053AA28C8}" type="pres">
      <dgm:prSet presAssocID="{BEE5363E-1508-4414-83E9-2EEC7FA42B96}" presName="sibTrans" presStyleCnt="0"/>
      <dgm:spPr/>
    </dgm:pt>
    <dgm:pt modelId="{2CE3450E-89CC-4057-85A5-E85008CB59DB}" type="pres">
      <dgm:prSet presAssocID="{63B384D5-62C8-48A6-98DA-5774331C08A6}" presName="compNode" presStyleCnt="0"/>
      <dgm:spPr/>
    </dgm:pt>
    <dgm:pt modelId="{710F2A2E-EA15-4DE4-8D11-EC4472B91228}" type="pres">
      <dgm:prSet presAssocID="{63B384D5-62C8-48A6-98DA-5774331C08A6}" presName="bgRect" presStyleLbl="bgShp" presStyleIdx="1" presStyleCnt="3"/>
      <dgm:spPr/>
    </dgm:pt>
    <dgm:pt modelId="{0B50CEDE-8797-434D-ADC6-98E7AA674F92}" type="pres">
      <dgm:prSet presAssocID="{63B384D5-62C8-48A6-98DA-5774331C08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990F9E3A-BBCD-4492-A06D-4B07C4EAFDFF}" type="pres">
      <dgm:prSet presAssocID="{63B384D5-62C8-48A6-98DA-5774331C08A6}" presName="spaceRect" presStyleCnt="0"/>
      <dgm:spPr/>
    </dgm:pt>
    <dgm:pt modelId="{6B2FE231-34DB-4017-8799-B6BDFB8F8F8A}" type="pres">
      <dgm:prSet presAssocID="{63B384D5-62C8-48A6-98DA-5774331C08A6}" presName="parTx" presStyleLbl="revTx" presStyleIdx="1" presStyleCnt="3">
        <dgm:presLayoutVars>
          <dgm:chMax val="0"/>
          <dgm:chPref val="0"/>
        </dgm:presLayoutVars>
      </dgm:prSet>
      <dgm:spPr/>
    </dgm:pt>
    <dgm:pt modelId="{809466B6-1F3F-439B-B21A-FEF2A36BC304}" type="pres">
      <dgm:prSet presAssocID="{30C051BC-6AF5-46F5-A6A8-9D5EBDF38C3D}" presName="sibTrans" presStyleCnt="0"/>
      <dgm:spPr/>
    </dgm:pt>
    <dgm:pt modelId="{B229A422-AE8C-4C79-AF1A-BE61BAD126D9}" type="pres">
      <dgm:prSet presAssocID="{0EF768D6-6B40-4B7A-8C4F-9EA556D644BF}" presName="compNode" presStyleCnt="0"/>
      <dgm:spPr/>
    </dgm:pt>
    <dgm:pt modelId="{89837CB1-7033-43B7-9DDF-69017B0954EE}" type="pres">
      <dgm:prSet presAssocID="{0EF768D6-6B40-4B7A-8C4F-9EA556D644BF}" presName="bgRect" presStyleLbl="bgShp" presStyleIdx="2" presStyleCnt="3"/>
      <dgm:spPr/>
    </dgm:pt>
    <dgm:pt modelId="{927F2762-42C9-42D0-A1E1-0677A7A7AD7B}" type="pres">
      <dgm:prSet presAssocID="{0EF768D6-6B40-4B7A-8C4F-9EA556D644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f People"/>
        </a:ext>
      </dgm:extLst>
    </dgm:pt>
    <dgm:pt modelId="{C4C46736-C196-4CE6-ADF6-64B689790B87}" type="pres">
      <dgm:prSet presAssocID="{0EF768D6-6B40-4B7A-8C4F-9EA556D644BF}" presName="spaceRect" presStyleCnt="0"/>
      <dgm:spPr/>
    </dgm:pt>
    <dgm:pt modelId="{CE1CA62F-1686-4FE9-AE08-748BD30F7DF7}" type="pres">
      <dgm:prSet presAssocID="{0EF768D6-6B40-4B7A-8C4F-9EA556D644BF}" presName="parTx" presStyleLbl="revTx" presStyleIdx="2" presStyleCnt="3">
        <dgm:presLayoutVars>
          <dgm:chMax val="0"/>
          <dgm:chPref val="0"/>
        </dgm:presLayoutVars>
      </dgm:prSet>
      <dgm:spPr/>
    </dgm:pt>
  </dgm:ptLst>
  <dgm:cxnLst>
    <dgm:cxn modelId="{504F4619-6AFA-4423-89AF-98CE4392A89F}" type="presOf" srcId="{05195609-E607-4050-AEE3-F9B5D216F26A}" destId="{0F26BF93-92E7-4760-909D-360A4E9E274A}" srcOrd="0" destOrd="0" presId="urn:microsoft.com/office/officeart/2018/2/layout/IconVerticalSolidList"/>
    <dgm:cxn modelId="{D465AA2E-2522-4D6A-B6A5-8B27AF125500}" type="presOf" srcId="{FE9391CF-F6F7-4E3C-9EF6-C1284A1D99A6}" destId="{BECB072F-160B-4539-9C8C-99A1D09826F2}" srcOrd="0" destOrd="0" presId="urn:microsoft.com/office/officeart/2018/2/layout/IconVerticalSolidList"/>
    <dgm:cxn modelId="{A0E1C248-D2C6-437E-BC7F-26D18CD5EBD4}" type="presOf" srcId="{0EF768D6-6B40-4B7A-8C4F-9EA556D644BF}" destId="{CE1CA62F-1686-4FE9-AE08-748BD30F7DF7}" srcOrd="0" destOrd="0" presId="urn:microsoft.com/office/officeart/2018/2/layout/IconVerticalSolidList"/>
    <dgm:cxn modelId="{303B2269-B6CF-4009-945D-53A72E3314F0}" srcId="{05195609-E607-4050-AEE3-F9B5D216F26A}" destId="{FE9391CF-F6F7-4E3C-9EF6-C1284A1D99A6}" srcOrd="0" destOrd="0" parTransId="{67CDF978-D353-4124-8AA6-11B9DFF0CA7C}" sibTransId="{BEE5363E-1508-4414-83E9-2EEC7FA42B96}"/>
    <dgm:cxn modelId="{5E55A66C-03F3-4ADD-9F52-5099745C889B}" srcId="{05195609-E607-4050-AEE3-F9B5D216F26A}" destId="{0EF768D6-6B40-4B7A-8C4F-9EA556D644BF}" srcOrd="2" destOrd="0" parTransId="{E2EEDC08-AD41-453F-AC39-3E23C20D094E}" sibTransId="{BEA58C04-2611-4988-882E-36CE2146DFEA}"/>
    <dgm:cxn modelId="{C7F287BF-3C68-496C-A136-C5CC1D3FF273}" type="presOf" srcId="{63B384D5-62C8-48A6-98DA-5774331C08A6}" destId="{6B2FE231-34DB-4017-8799-B6BDFB8F8F8A}" srcOrd="0" destOrd="0" presId="urn:microsoft.com/office/officeart/2018/2/layout/IconVerticalSolidList"/>
    <dgm:cxn modelId="{F71650E9-7DC7-4DCB-877F-3B0E9BCB2713}" srcId="{05195609-E607-4050-AEE3-F9B5D216F26A}" destId="{63B384D5-62C8-48A6-98DA-5774331C08A6}" srcOrd="1" destOrd="0" parTransId="{25800F6B-0487-4F0D-B89C-9C4FC4E90153}" sibTransId="{30C051BC-6AF5-46F5-A6A8-9D5EBDF38C3D}"/>
    <dgm:cxn modelId="{425D1100-DD00-4457-B0C6-F875DA6D40AF}" type="presParOf" srcId="{0F26BF93-92E7-4760-909D-360A4E9E274A}" destId="{CE712937-5DFC-4ADB-89F7-ECF7E955CB70}" srcOrd="0" destOrd="0" presId="urn:microsoft.com/office/officeart/2018/2/layout/IconVerticalSolidList"/>
    <dgm:cxn modelId="{40314CF6-C473-4093-AA8B-84AE9A07023B}" type="presParOf" srcId="{CE712937-5DFC-4ADB-89F7-ECF7E955CB70}" destId="{EB5A0FE8-A45E-435E-8E2B-0245C1240323}" srcOrd="0" destOrd="0" presId="urn:microsoft.com/office/officeart/2018/2/layout/IconVerticalSolidList"/>
    <dgm:cxn modelId="{6545B994-44FB-4EC0-AD0E-403C78FFB1A1}" type="presParOf" srcId="{CE712937-5DFC-4ADB-89F7-ECF7E955CB70}" destId="{74BB23B9-52C1-4246-A60E-E591288756D6}" srcOrd="1" destOrd="0" presId="urn:microsoft.com/office/officeart/2018/2/layout/IconVerticalSolidList"/>
    <dgm:cxn modelId="{604DF574-DE06-49F5-9453-A052A767026A}" type="presParOf" srcId="{CE712937-5DFC-4ADB-89F7-ECF7E955CB70}" destId="{B3B47582-C9BE-4B2D-9A5F-29013F68DD2E}" srcOrd="2" destOrd="0" presId="urn:microsoft.com/office/officeart/2018/2/layout/IconVerticalSolidList"/>
    <dgm:cxn modelId="{9CB7A71A-985A-4798-944A-ECB3C9984A4E}" type="presParOf" srcId="{CE712937-5DFC-4ADB-89F7-ECF7E955CB70}" destId="{BECB072F-160B-4539-9C8C-99A1D09826F2}" srcOrd="3" destOrd="0" presId="urn:microsoft.com/office/officeart/2018/2/layout/IconVerticalSolidList"/>
    <dgm:cxn modelId="{9D88E4FA-4F8A-4A85-8FEB-F7677F1404B0}" type="presParOf" srcId="{0F26BF93-92E7-4760-909D-360A4E9E274A}" destId="{39A750D6-125A-453A-AAB9-0C3053AA28C8}" srcOrd="1" destOrd="0" presId="urn:microsoft.com/office/officeart/2018/2/layout/IconVerticalSolidList"/>
    <dgm:cxn modelId="{0871CAD2-F18A-4EB6-AB53-7890A51EDFAA}" type="presParOf" srcId="{0F26BF93-92E7-4760-909D-360A4E9E274A}" destId="{2CE3450E-89CC-4057-85A5-E85008CB59DB}" srcOrd="2" destOrd="0" presId="urn:microsoft.com/office/officeart/2018/2/layout/IconVerticalSolidList"/>
    <dgm:cxn modelId="{9B0127FC-A940-4B7E-9880-70DC698B48B2}" type="presParOf" srcId="{2CE3450E-89CC-4057-85A5-E85008CB59DB}" destId="{710F2A2E-EA15-4DE4-8D11-EC4472B91228}" srcOrd="0" destOrd="0" presId="urn:microsoft.com/office/officeart/2018/2/layout/IconVerticalSolidList"/>
    <dgm:cxn modelId="{8F9875CC-127D-4512-BFF0-1147355C71BA}" type="presParOf" srcId="{2CE3450E-89CC-4057-85A5-E85008CB59DB}" destId="{0B50CEDE-8797-434D-ADC6-98E7AA674F92}" srcOrd="1" destOrd="0" presId="urn:microsoft.com/office/officeart/2018/2/layout/IconVerticalSolidList"/>
    <dgm:cxn modelId="{9FC71BA4-1A55-475A-BCA2-53FAA5F6CBA0}" type="presParOf" srcId="{2CE3450E-89CC-4057-85A5-E85008CB59DB}" destId="{990F9E3A-BBCD-4492-A06D-4B07C4EAFDFF}" srcOrd="2" destOrd="0" presId="urn:microsoft.com/office/officeart/2018/2/layout/IconVerticalSolidList"/>
    <dgm:cxn modelId="{4C45A70F-A8C5-4C1F-B6BE-552A9EF0630C}" type="presParOf" srcId="{2CE3450E-89CC-4057-85A5-E85008CB59DB}" destId="{6B2FE231-34DB-4017-8799-B6BDFB8F8F8A}" srcOrd="3" destOrd="0" presId="urn:microsoft.com/office/officeart/2018/2/layout/IconVerticalSolidList"/>
    <dgm:cxn modelId="{CF11085F-1E61-4990-B745-AF5FEE07C0BA}" type="presParOf" srcId="{0F26BF93-92E7-4760-909D-360A4E9E274A}" destId="{809466B6-1F3F-439B-B21A-FEF2A36BC304}" srcOrd="3" destOrd="0" presId="urn:microsoft.com/office/officeart/2018/2/layout/IconVerticalSolidList"/>
    <dgm:cxn modelId="{DD25FAA5-855B-4140-B4D8-ACC1400387E8}" type="presParOf" srcId="{0F26BF93-92E7-4760-909D-360A4E9E274A}" destId="{B229A422-AE8C-4C79-AF1A-BE61BAD126D9}" srcOrd="4" destOrd="0" presId="urn:microsoft.com/office/officeart/2018/2/layout/IconVerticalSolidList"/>
    <dgm:cxn modelId="{9FE545B6-D7A3-403F-A1C6-7BF872991000}" type="presParOf" srcId="{B229A422-AE8C-4C79-AF1A-BE61BAD126D9}" destId="{89837CB1-7033-43B7-9DDF-69017B0954EE}" srcOrd="0" destOrd="0" presId="urn:microsoft.com/office/officeart/2018/2/layout/IconVerticalSolidList"/>
    <dgm:cxn modelId="{45377505-47DE-4978-9AD8-0221F938F3A0}" type="presParOf" srcId="{B229A422-AE8C-4C79-AF1A-BE61BAD126D9}" destId="{927F2762-42C9-42D0-A1E1-0677A7A7AD7B}" srcOrd="1" destOrd="0" presId="urn:microsoft.com/office/officeart/2018/2/layout/IconVerticalSolidList"/>
    <dgm:cxn modelId="{15D43411-3E80-4509-82DD-9E668DF16509}" type="presParOf" srcId="{B229A422-AE8C-4C79-AF1A-BE61BAD126D9}" destId="{C4C46736-C196-4CE6-ADF6-64B689790B87}" srcOrd="2" destOrd="0" presId="urn:microsoft.com/office/officeart/2018/2/layout/IconVerticalSolidList"/>
    <dgm:cxn modelId="{E8053759-2777-4D6D-8C91-7401D00C9262}" type="presParOf" srcId="{B229A422-AE8C-4C79-AF1A-BE61BAD126D9}" destId="{CE1CA62F-1686-4FE9-AE08-748BD30F7D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4D2B09-0F00-44F7-BDFD-E0637DDAAFD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DD47414-305C-4344-B33F-75E5C30550F4}">
      <dgm:prSet/>
      <dgm:spPr/>
      <dgm:t>
        <a:bodyPr/>
        <a:lstStyle/>
        <a:p>
          <a:r>
            <a:rPr lang="en-US" b="1"/>
            <a:t>The Social Work programs at USI are accredited by the Council on Social Work Education (CSWE), dictating specific core competencies and behaviors students must be able to demonstrate prior to graduation. </a:t>
          </a:r>
          <a:endParaRPr lang="en-US"/>
        </a:p>
      </dgm:t>
    </dgm:pt>
    <dgm:pt modelId="{C40592B9-3E4B-4A05-9541-FDDEFD06D5AB}" type="parTrans" cxnId="{A8AD03B8-638E-40EE-AF9E-0F5F82A8B4D2}">
      <dgm:prSet/>
      <dgm:spPr/>
      <dgm:t>
        <a:bodyPr/>
        <a:lstStyle/>
        <a:p>
          <a:endParaRPr lang="en-US"/>
        </a:p>
      </dgm:t>
    </dgm:pt>
    <dgm:pt modelId="{5780254C-6787-43CF-A77A-CE9249520F67}" type="sibTrans" cxnId="{A8AD03B8-638E-40EE-AF9E-0F5F82A8B4D2}">
      <dgm:prSet/>
      <dgm:spPr/>
      <dgm:t>
        <a:bodyPr/>
        <a:lstStyle/>
        <a:p>
          <a:endParaRPr lang="en-US"/>
        </a:p>
      </dgm:t>
    </dgm:pt>
    <dgm:pt modelId="{F107A517-17CB-43CA-83AF-03A41D9EEA7F}">
      <dgm:prSet/>
      <dgm:spPr/>
      <dgm:t>
        <a:bodyPr/>
        <a:lstStyle/>
        <a:p>
          <a:r>
            <a:rPr lang="en-US" b="1"/>
            <a:t>To stay current and encourage excellence CSWE updates these periodically. We have now transitioned to the 2022.   </a:t>
          </a:r>
          <a:endParaRPr lang="en-US"/>
        </a:p>
      </dgm:t>
    </dgm:pt>
    <dgm:pt modelId="{B55251AD-AD13-4A5F-B71A-728BA3F8351B}" type="parTrans" cxnId="{EE72D923-F76F-4D22-A4BC-601C99ECD8F8}">
      <dgm:prSet/>
      <dgm:spPr/>
      <dgm:t>
        <a:bodyPr/>
        <a:lstStyle/>
        <a:p>
          <a:endParaRPr lang="en-US"/>
        </a:p>
      </dgm:t>
    </dgm:pt>
    <dgm:pt modelId="{F093BCDF-C57F-4CDA-B67E-F10F27675ECE}" type="sibTrans" cxnId="{EE72D923-F76F-4D22-A4BC-601C99ECD8F8}">
      <dgm:prSet/>
      <dgm:spPr/>
      <dgm:t>
        <a:bodyPr/>
        <a:lstStyle/>
        <a:p>
          <a:endParaRPr lang="en-US"/>
        </a:p>
      </dgm:t>
    </dgm:pt>
    <dgm:pt modelId="{DB5E2316-B30F-414A-A090-1A3B2BD5C293}">
      <dgm:prSet/>
      <dgm:spPr/>
      <dgm:t>
        <a:bodyPr/>
        <a:lstStyle/>
        <a:p>
          <a:r>
            <a:rPr lang="en-US" b="1"/>
            <a:t>Field is the signature pedagogy of social work education. The elements of instruction and socialization teach future practitioners the fundamental dimensions of professional work in their discipline to think, perform, and act ethically and with integrity.</a:t>
          </a:r>
          <a:endParaRPr lang="en-US"/>
        </a:p>
      </dgm:t>
    </dgm:pt>
    <dgm:pt modelId="{807A15AC-8D69-492E-9D38-C6760D51E493}" type="parTrans" cxnId="{A0B87133-D8E4-4D9C-A678-5ECAF55A3204}">
      <dgm:prSet/>
      <dgm:spPr/>
      <dgm:t>
        <a:bodyPr/>
        <a:lstStyle/>
        <a:p>
          <a:endParaRPr lang="en-US"/>
        </a:p>
      </dgm:t>
    </dgm:pt>
    <dgm:pt modelId="{B28210DB-920D-4148-9AE6-1FC6BF15C7DC}" type="sibTrans" cxnId="{A0B87133-D8E4-4D9C-A678-5ECAF55A3204}">
      <dgm:prSet/>
      <dgm:spPr/>
      <dgm:t>
        <a:bodyPr/>
        <a:lstStyle/>
        <a:p>
          <a:endParaRPr lang="en-US"/>
        </a:p>
      </dgm:t>
    </dgm:pt>
    <dgm:pt modelId="{0E54C82E-A42C-49A5-AE21-98405726E422}" type="pres">
      <dgm:prSet presAssocID="{184D2B09-0F00-44F7-BDFD-E0637DDAAFD2}" presName="vert0" presStyleCnt="0">
        <dgm:presLayoutVars>
          <dgm:dir/>
          <dgm:animOne val="branch"/>
          <dgm:animLvl val="lvl"/>
        </dgm:presLayoutVars>
      </dgm:prSet>
      <dgm:spPr/>
    </dgm:pt>
    <dgm:pt modelId="{96FF6FC9-EE33-485E-ABB9-401B25C83C23}" type="pres">
      <dgm:prSet presAssocID="{EDD47414-305C-4344-B33F-75E5C30550F4}" presName="thickLine" presStyleLbl="alignNode1" presStyleIdx="0" presStyleCnt="3"/>
      <dgm:spPr/>
    </dgm:pt>
    <dgm:pt modelId="{EBCC8831-4811-47F6-AB0F-44F4B80FEB5C}" type="pres">
      <dgm:prSet presAssocID="{EDD47414-305C-4344-B33F-75E5C30550F4}" presName="horz1" presStyleCnt="0"/>
      <dgm:spPr/>
    </dgm:pt>
    <dgm:pt modelId="{D0A7651E-FA29-40CE-8115-5333BEB22CC0}" type="pres">
      <dgm:prSet presAssocID="{EDD47414-305C-4344-B33F-75E5C30550F4}" presName="tx1" presStyleLbl="revTx" presStyleIdx="0" presStyleCnt="3"/>
      <dgm:spPr/>
    </dgm:pt>
    <dgm:pt modelId="{016D2FBE-07BD-481F-BB21-C77FC5999F41}" type="pres">
      <dgm:prSet presAssocID="{EDD47414-305C-4344-B33F-75E5C30550F4}" presName="vert1" presStyleCnt="0"/>
      <dgm:spPr/>
    </dgm:pt>
    <dgm:pt modelId="{C7C5CEB5-CB99-4119-A2DE-79324DB10BA3}" type="pres">
      <dgm:prSet presAssocID="{F107A517-17CB-43CA-83AF-03A41D9EEA7F}" presName="thickLine" presStyleLbl="alignNode1" presStyleIdx="1" presStyleCnt="3"/>
      <dgm:spPr/>
    </dgm:pt>
    <dgm:pt modelId="{21E878E4-043F-4E4A-977B-50AF907D0374}" type="pres">
      <dgm:prSet presAssocID="{F107A517-17CB-43CA-83AF-03A41D9EEA7F}" presName="horz1" presStyleCnt="0"/>
      <dgm:spPr/>
    </dgm:pt>
    <dgm:pt modelId="{632DC790-9650-4AA3-8156-3B8EA42062EC}" type="pres">
      <dgm:prSet presAssocID="{F107A517-17CB-43CA-83AF-03A41D9EEA7F}" presName="tx1" presStyleLbl="revTx" presStyleIdx="1" presStyleCnt="3"/>
      <dgm:spPr/>
    </dgm:pt>
    <dgm:pt modelId="{C6DDA234-97F6-4ACA-9408-ECAA643DB6D8}" type="pres">
      <dgm:prSet presAssocID="{F107A517-17CB-43CA-83AF-03A41D9EEA7F}" presName="vert1" presStyleCnt="0"/>
      <dgm:spPr/>
    </dgm:pt>
    <dgm:pt modelId="{9438D60A-19DB-4073-8266-62F856B7926D}" type="pres">
      <dgm:prSet presAssocID="{DB5E2316-B30F-414A-A090-1A3B2BD5C293}" presName="thickLine" presStyleLbl="alignNode1" presStyleIdx="2" presStyleCnt="3"/>
      <dgm:spPr/>
    </dgm:pt>
    <dgm:pt modelId="{430A84CD-F0BC-4656-8239-D2F744150722}" type="pres">
      <dgm:prSet presAssocID="{DB5E2316-B30F-414A-A090-1A3B2BD5C293}" presName="horz1" presStyleCnt="0"/>
      <dgm:spPr/>
    </dgm:pt>
    <dgm:pt modelId="{6991B08F-5C62-4A66-8BB8-552A8CAADF49}" type="pres">
      <dgm:prSet presAssocID="{DB5E2316-B30F-414A-A090-1A3B2BD5C293}" presName="tx1" presStyleLbl="revTx" presStyleIdx="2" presStyleCnt="3"/>
      <dgm:spPr/>
    </dgm:pt>
    <dgm:pt modelId="{A326A9CB-5CE2-4644-90AB-6D3D0474E290}" type="pres">
      <dgm:prSet presAssocID="{DB5E2316-B30F-414A-A090-1A3B2BD5C293}" presName="vert1" presStyleCnt="0"/>
      <dgm:spPr/>
    </dgm:pt>
  </dgm:ptLst>
  <dgm:cxnLst>
    <dgm:cxn modelId="{EE72D923-F76F-4D22-A4BC-601C99ECD8F8}" srcId="{184D2B09-0F00-44F7-BDFD-E0637DDAAFD2}" destId="{F107A517-17CB-43CA-83AF-03A41D9EEA7F}" srcOrd="1" destOrd="0" parTransId="{B55251AD-AD13-4A5F-B71A-728BA3F8351B}" sibTransId="{F093BCDF-C57F-4CDA-B67E-F10F27675ECE}"/>
    <dgm:cxn modelId="{A0B87133-D8E4-4D9C-A678-5ECAF55A3204}" srcId="{184D2B09-0F00-44F7-BDFD-E0637DDAAFD2}" destId="{DB5E2316-B30F-414A-A090-1A3B2BD5C293}" srcOrd="2" destOrd="0" parTransId="{807A15AC-8D69-492E-9D38-C6760D51E493}" sibTransId="{B28210DB-920D-4148-9AE6-1FC6BF15C7DC}"/>
    <dgm:cxn modelId="{D1F80271-9FFA-4F98-A027-3A66F7BDBE91}" type="presOf" srcId="{EDD47414-305C-4344-B33F-75E5C30550F4}" destId="{D0A7651E-FA29-40CE-8115-5333BEB22CC0}" srcOrd="0" destOrd="0" presId="urn:microsoft.com/office/officeart/2008/layout/LinedList"/>
    <dgm:cxn modelId="{A8AD03B8-638E-40EE-AF9E-0F5F82A8B4D2}" srcId="{184D2B09-0F00-44F7-BDFD-E0637DDAAFD2}" destId="{EDD47414-305C-4344-B33F-75E5C30550F4}" srcOrd="0" destOrd="0" parTransId="{C40592B9-3E4B-4A05-9541-FDDEFD06D5AB}" sibTransId="{5780254C-6787-43CF-A77A-CE9249520F67}"/>
    <dgm:cxn modelId="{1A058EB9-C741-4949-A109-1F0EE5BAC567}" type="presOf" srcId="{DB5E2316-B30F-414A-A090-1A3B2BD5C293}" destId="{6991B08F-5C62-4A66-8BB8-552A8CAADF49}" srcOrd="0" destOrd="0" presId="urn:microsoft.com/office/officeart/2008/layout/LinedList"/>
    <dgm:cxn modelId="{39EFB9C3-3325-4344-88C3-CA5D3911AC2B}" type="presOf" srcId="{F107A517-17CB-43CA-83AF-03A41D9EEA7F}" destId="{632DC790-9650-4AA3-8156-3B8EA42062EC}" srcOrd="0" destOrd="0" presId="urn:microsoft.com/office/officeart/2008/layout/LinedList"/>
    <dgm:cxn modelId="{C49F0ACD-A841-4613-B69A-B208F4534618}" type="presOf" srcId="{184D2B09-0F00-44F7-BDFD-E0637DDAAFD2}" destId="{0E54C82E-A42C-49A5-AE21-98405726E422}" srcOrd="0" destOrd="0" presId="urn:microsoft.com/office/officeart/2008/layout/LinedList"/>
    <dgm:cxn modelId="{1CFF806D-780D-4AD7-9363-A8999D292DA2}" type="presParOf" srcId="{0E54C82E-A42C-49A5-AE21-98405726E422}" destId="{96FF6FC9-EE33-485E-ABB9-401B25C83C23}" srcOrd="0" destOrd="0" presId="urn:microsoft.com/office/officeart/2008/layout/LinedList"/>
    <dgm:cxn modelId="{8359CEDA-BD9F-4DDD-A817-92A6B2E21D7A}" type="presParOf" srcId="{0E54C82E-A42C-49A5-AE21-98405726E422}" destId="{EBCC8831-4811-47F6-AB0F-44F4B80FEB5C}" srcOrd="1" destOrd="0" presId="urn:microsoft.com/office/officeart/2008/layout/LinedList"/>
    <dgm:cxn modelId="{877D37DA-6466-4652-A37A-23B8759F6287}" type="presParOf" srcId="{EBCC8831-4811-47F6-AB0F-44F4B80FEB5C}" destId="{D0A7651E-FA29-40CE-8115-5333BEB22CC0}" srcOrd="0" destOrd="0" presId="urn:microsoft.com/office/officeart/2008/layout/LinedList"/>
    <dgm:cxn modelId="{B9558862-AF68-4B09-BBD5-6243B30FD720}" type="presParOf" srcId="{EBCC8831-4811-47F6-AB0F-44F4B80FEB5C}" destId="{016D2FBE-07BD-481F-BB21-C77FC5999F41}" srcOrd="1" destOrd="0" presId="urn:microsoft.com/office/officeart/2008/layout/LinedList"/>
    <dgm:cxn modelId="{81457429-E821-4703-8A01-01267F021C41}" type="presParOf" srcId="{0E54C82E-A42C-49A5-AE21-98405726E422}" destId="{C7C5CEB5-CB99-4119-A2DE-79324DB10BA3}" srcOrd="2" destOrd="0" presId="urn:microsoft.com/office/officeart/2008/layout/LinedList"/>
    <dgm:cxn modelId="{8E9B750B-788E-4B55-A916-28212DD9E2C5}" type="presParOf" srcId="{0E54C82E-A42C-49A5-AE21-98405726E422}" destId="{21E878E4-043F-4E4A-977B-50AF907D0374}" srcOrd="3" destOrd="0" presId="urn:microsoft.com/office/officeart/2008/layout/LinedList"/>
    <dgm:cxn modelId="{E7D00753-75DC-4A4B-B67A-54D5A9CCDAEE}" type="presParOf" srcId="{21E878E4-043F-4E4A-977B-50AF907D0374}" destId="{632DC790-9650-4AA3-8156-3B8EA42062EC}" srcOrd="0" destOrd="0" presId="urn:microsoft.com/office/officeart/2008/layout/LinedList"/>
    <dgm:cxn modelId="{5CDC4F40-984D-4818-9EE9-3B3A9A0F5150}" type="presParOf" srcId="{21E878E4-043F-4E4A-977B-50AF907D0374}" destId="{C6DDA234-97F6-4ACA-9408-ECAA643DB6D8}" srcOrd="1" destOrd="0" presId="urn:microsoft.com/office/officeart/2008/layout/LinedList"/>
    <dgm:cxn modelId="{67033FFE-143C-4CDA-8A30-D37F5203986E}" type="presParOf" srcId="{0E54C82E-A42C-49A5-AE21-98405726E422}" destId="{9438D60A-19DB-4073-8266-62F856B7926D}" srcOrd="4" destOrd="0" presId="urn:microsoft.com/office/officeart/2008/layout/LinedList"/>
    <dgm:cxn modelId="{79EE31BB-63C3-4460-82D1-45FAF92DDCBB}" type="presParOf" srcId="{0E54C82E-A42C-49A5-AE21-98405726E422}" destId="{430A84CD-F0BC-4656-8239-D2F744150722}" srcOrd="5" destOrd="0" presId="urn:microsoft.com/office/officeart/2008/layout/LinedList"/>
    <dgm:cxn modelId="{71BA5BC4-83F5-4F09-8B13-DB5D051C8B31}" type="presParOf" srcId="{430A84CD-F0BC-4656-8239-D2F744150722}" destId="{6991B08F-5C62-4A66-8BB8-552A8CAADF49}" srcOrd="0" destOrd="0" presId="urn:microsoft.com/office/officeart/2008/layout/LinedList"/>
    <dgm:cxn modelId="{BED8A1C7-3F88-4F2B-AF8E-68D5F49AE1BE}" type="presParOf" srcId="{430A84CD-F0BC-4656-8239-D2F744150722}" destId="{A326A9CB-5CE2-4644-90AB-6D3D0474E2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6EF6D4-906D-4392-AE25-B7E208F24DB0}"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CCCB6E28-1BEB-4AD2-AE78-E4DEBA61017A}">
      <dgm:prSet/>
      <dgm:spPr/>
      <dgm:t>
        <a:bodyPr/>
        <a:lstStyle/>
        <a:p>
          <a:r>
            <a:rPr lang="en-US" b="1" dirty="0"/>
            <a:t>The student will complete this in ELC with feedback from their Agency Supervisor &amp; Faculty Liaison.</a:t>
          </a:r>
          <a:endParaRPr lang="en-US" dirty="0"/>
        </a:p>
      </dgm:t>
    </dgm:pt>
    <dgm:pt modelId="{311D75C5-D904-41BF-B8DC-D3308AC5127C}" type="parTrans" cxnId="{9FA4D5D7-3287-4F39-A690-C5ACC621CB21}">
      <dgm:prSet/>
      <dgm:spPr/>
      <dgm:t>
        <a:bodyPr/>
        <a:lstStyle/>
        <a:p>
          <a:endParaRPr lang="en-US"/>
        </a:p>
      </dgm:t>
    </dgm:pt>
    <dgm:pt modelId="{282C0C5B-3E1F-4F6C-9BAB-B89CFD1CE245}" type="sibTrans" cxnId="{9FA4D5D7-3287-4F39-A690-C5ACC621CB21}">
      <dgm:prSet/>
      <dgm:spPr/>
      <dgm:t>
        <a:bodyPr/>
        <a:lstStyle/>
        <a:p>
          <a:endParaRPr lang="en-US"/>
        </a:p>
      </dgm:t>
    </dgm:pt>
    <dgm:pt modelId="{DF2A56D8-433D-442F-9DC5-14FFAB062A93}">
      <dgm:prSet/>
      <dgm:spPr/>
      <dgm:t>
        <a:bodyPr/>
        <a:lstStyle/>
        <a:p>
          <a:r>
            <a:rPr lang="en-US" b="1" dirty="0"/>
            <a:t>Once the SLP is complete, you will receive an email from ELC for signature approval. </a:t>
          </a:r>
          <a:endParaRPr lang="en-US" dirty="0"/>
        </a:p>
      </dgm:t>
    </dgm:pt>
    <dgm:pt modelId="{CAC40D8C-0F62-499F-B0B3-681BA718CA61}" type="parTrans" cxnId="{EE79C7E1-FB0E-4D03-A545-3385D2529B49}">
      <dgm:prSet/>
      <dgm:spPr/>
      <dgm:t>
        <a:bodyPr/>
        <a:lstStyle/>
        <a:p>
          <a:endParaRPr lang="en-US"/>
        </a:p>
      </dgm:t>
    </dgm:pt>
    <dgm:pt modelId="{9B4F0A89-7057-4256-9A30-D4746B8BFFEF}" type="sibTrans" cxnId="{EE79C7E1-FB0E-4D03-A545-3385D2529B49}">
      <dgm:prSet/>
      <dgm:spPr/>
      <dgm:t>
        <a:bodyPr/>
        <a:lstStyle/>
        <a:p>
          <a:endParaRPr lang="en-US"/>
        </a:p>
      </dgm:t>
    </dgm:pt>
    <dgm:pt modelId="{2C33F06E-3623-438B-9438-EEA80435E385}" type="pres">
      <dgm:prSet presAssocID="{F66EF6D4-906D-4392-AE25-B7E208F24DB0}" presName="compositeShape" presStyleCnt="0">
        <dgm:presLayoutVars>
          <dgm:chMax val="7"/>
          <dgm:dir/>
          <dgm:resizeHandles val="exact"/>
        </dgm:presLayoutVars>
      </dgm:prSet>
      <dgm:spPr/>
    </dgm:pt>
    <dgm:pt modelId="{13118229-7FF4-428A-A6FA-CD3A028782D8}" type="pres">
      <dgm:prSet presAssocID="{F66EF6D4-906D-4392-AE25-B7E208F24DB0}" presName="wedge1" presStyleLbl="node1" presStyleIdx="0" presStyleCnt="2"/>
      <dgm:spPr/>
    </dgm:pt>
    <dgm:pt modelId="{87A667D2-7C72-40CF-B9D3-7DDF0B2B925E}" type="pres">
      <dgm:prSet presAssocID="{F66EF6D4-906D-4392-AE25-B7E208F24DB0}" presName="wedge1Tx" presStyleLbl="node1" presStyleIdx="0" presStyleCnt="2">
        <dgm:presLayoutVars>
          <dgm:chMax val="0"/>
          <dgm:chPref val="0"/>
          <dgm:bulletEnabled val="1"/>
        </dgm:presLayoutVars>
      </dgm:prSet>
      <dgm:spPr/>
    </dgm:pt>
    <dgm:pt modelId="{3D91F953-6B36-4CA2-88B0-E78DFE0908E0}" type="pres">
      <dgm:prSet presAssocID="{F66EF6D4-906D-4392-AE25-B7E208F24DB0}" presName="wedge2" presStyleLbl="node1" presStyleIdx="1" presStyleCnt="2" custScaleX="106574" custScaleY="100255"/>
      <dgm:spPr/>
    </dgm:pt>
    <dgm:pt modelId="{BB368F71-60E9-46EF-994E-B663427A70F9}" type="pres">
      <dgm:prSet presAssocID="{F66EF6D4-906D-4392-AE25-B7E208F24DB0}" presName="wedge2Tx" presStyleLbl="node1" presStyleIdx="1" presStyleCnt="2">
        <dgm:presLayoutVars>
          <dgm:chMax val="0"/>
          <dgm:chPref val="0"/>
          <dgm:bulletEnabled val="1"/>
        </dgm:presLayoutVars>
      </dgm:prSet>
      <dgm:spPr/>
    </dgm:pt>
  </dgm:ptLst>
  <dgm:cxnLst>
    <dgm:cxn modelId="{6D53680A-8681-4C14-9E88-ACFC4193459C}" type="presOf" srcId="{DF2A56D8-433D-442F-9DC5-14FFAB062A93}" destId="{BB368F71-60E9-46EF-994E-B663427A70F9}" srcOrd="1" destOrd="0" presId="urn:microsoft.com/office/officeart/2005/8/layout/chart3"/>
    <dgm:cxn modelId="{D5E6E755-8064-47BE-AA9B-32F4A3CCE163}" type="presOf" srcId="{CCCB6E28-1BEB-4AD2-AE78-E4DEBA61017A}" destId="{87A667D2-7C72-40CF-B9D3-7DDF0B2B925E}" srcOrd="1" destOrd="0" presId="urn:microsoft.com/office/officeart/2005/8/layout/chart3"/>
    <dgm:cxn modelId="{3F9A2F57-7646-4A3F-9AF8-0952FEB286FF}" type="presOf" srcId="{DF2A56D8-433D-442F-9DC5-14FFAB062A93}" destId="{3D91F953-6B36-4CA2-88B0-E78DFE0908E0}" srcOrd="0" destOrd="0" presId="urn:microsoft.com/office/officeart/2005/8/layout/chart3"/>
    <dgm:cxn modelId="{C8E55DB7-0D73-4FFE-85D1-F50BC82612BA}" type="presOf" srcId="{F66EF6D4-906D-4392-AE25-B7E208F24DB0}" destId="{2C33F06E-3623-438B-9438-EEA80435E385}" srcOrd="0" destOrd="0" presId="urn:microsoft.com/office/officeart/2005/8/layout/chart3"/>
    <dgm:cxn modelId="{9FA4D5D7-3287-4F39-A690-C5ACC621CB21}" srcId="{F66EF6D4-906D-4392-AE25-B7E208F24DB0}" destId="{CCCB6E28-1BEB-4AD2-AE78-E4DEBA61017A}" srcOrd="0" destOrd="0" parTransId="{311D75C5-D904-41BF-B8DC-D3308AC5127C}" sibTransId="{282C0C5B-3E1F-4F6C-9BAB-B89CFD1CE245}"/>
    <dgm:cxn modelId="{EE79C7E1-FB0E-4D03-A545-3385D2529B49}" srcId="{F66EF6D4-906D-4392-AE25-B7E208F24DB0}" destId="{DF2A56D8-433D-442F-9DC5-14FFAB062A93}" srcOrd="1" destOrd="0" parTransId="{CAC40D8C-0F62-499F-B0B3-681BA718CA61}" sibTransId="{9B4F0A89-7057-4256-9A30-D4746B8BFFEF}"/>
    <dgm:cxn modelId="{C0BF81FB-7A80-441D-915D-8EA18329E11E}" type="presOf" srcId="{CCCB6E28-1BEB-4AD2-AE78-E4DEBA61017A}" destId="{13118229-7FF4-428A-A6FA-CD3A028782D8}" srcOrd="0" destOrd="0" presId="urn:microsoft.com/office/officeart/2005/8/layout/chart3"/>
    <dgm:cxn modelId="{82B0C42B-86ED-4629-B897-1921B9DA521A}" type="presParOf" srcId="{2C33F06E-3623-438B-9438-EEA80435E385}" destId="{13118229-7FF4-428A-A6FA-CD3A028782D8}" srcOrd="0" destOrd="0" presId="urn:microsoft.com/office/officeart/2005/8/layout/chart3"/>
    <dgm:cxn modelId="{24865F15-6959-4534-892E-68BAE54C06B3}" type="presParOf" srcId="{2C33F06E-3623-438B-9438-EEA80435E385}" destId="{87A667D2-7C72-40CF-B9D3-7DDF0B2B925E}" srcOrd="1" destOrd="0" presId="urn:microsoft.com/office/officeart/2005/8/layout/chart3"/>
    <dgm:cxn modelId="{40683E63-DEB5-435C-B433-3172CF38410B}" type="presParOf" srcId="{2C33F06E-3623-438B-9438-EEA80435E385}" destId="{3D91F953-6B36-4CA2-88B0-E78DFE0908E0}" srcOrd="2" destOrd="0" presId="urn:microsoft.com/office/officeart/2005/8/layout/chart3"/>
    <dgm:cxn modelId="{1856232B-EEF3-42AD-ACFB-2B6F3D69E0C0}" type="presParOf" srcId="{2C33F06E-3623-438B-9438-EEA80435E385}" destId="{BB368F71-60E9-46EF-994E-B663427A70F9}" srcOrd="3"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DF126-A6DA-4A4F-9C16-1B1CAF972122}">
      <dsp:nvSpPr>
        <dsp:cNvPr id="0" name=""/>
        <dsp:cNvSpPr/>
      </dsp:nvSpPr>
      <dsp:spPr>
        <a:xfrm>
          <a:off x="0" y="569"/>
          <a:ext cx="10763250" cy="13322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AB699-3FF6-4A34-A6CC-5CA40951E9FB}">
      <dsp:nvSpPr>
        <dsp:cNvPr id="0" name=""/>
        <dsp:cNvSpPr/>
      </dsp:nvSpPr>
      <dsp:spPr>
        <a:xfrm>
          <a:off x="402994" y="300317"/>
          <a:ext cx="732717" cy="7327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62CA1A-F678-44C5-AE26-EB5C05074C5D}">
      <dsp:nvSpPr>
        <dsp:cNvPr id="0" name=""/>
        <dsp:cNvSpPr/>
      </dsp:nvSpPr>
      <dsp:spPr>
        <a:xfrm>
          <a:off x="1538706" y="569"/>
          <a:ext cx="9224543" cy="133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93" tIns="140993" rIns="140993" bIns="140993"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333333"/>
              </a:solidFill>
            </a:rPr>
            <a:t>100% online Masters Certificate in Addiction Science</a:t>
          </a:r>
          <a:endParaRPr lang="en-US" sz="2500" kern="1200" dirty="0">
            <a:solidFill>
              <a:srgbClr val="333333"/>
            </a:solidFill>
          </a:endParaRPr>
        </a:p>
      </dsp:txBody>
      <dsp:txXfrm>
        <a:off x="1538706" y="569"/>
        <a:ext cx="9224543" cy="1332213"/>
      </dsp:txXfrm>
    </dsp:sp>
    <dsp:sp modelId="{AB063AAF-3B7F-460E-987E-F76497E92C3B}">
      <dsp:nvSpPr>
        <dsp:cNvPr id="0" name=""/>
        <dsp:cNvSpPr/>
      </dsp:nvSpPr>
      <dsp:spPr>
        <a:xfrm>
          <a:off x="0" y="1665836"/>
          <a:ext cx="10763250" cy="13322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D3830C-07A3-49C0-A0C2-18451408CC49}">
      <dsp:nvSpPr>
        <dsp:cNvPr id="0" name=""/>
        <dsp:cNvSpPr/>
      </dsp:nvSpPr>
      <dsp:spPr>
        <a:xfrm>
          <a:off x="402994" y="1965584"/>
          <a:ext cx="732717" cy="7327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30BDB-9909-4D5C-A73F-424FD03CD05F}">
      <dsp:nvSpPr>
        <dsp:cNvPr id="0" name=""/>
        <dsp:cNvSpPr/>
      </dsp:nvSpPr>
      <dsp:spPr>
        <a:xfrm>
          <a:off x="1538706" y="1665836"/>
          <a:ext cx="9224543" cy="133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93" tIns="140993" rIns="140993" bIns="140993"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333333"/>
              </a:solidFill>
            </a:rPr>
            <a:t>Designed for individuals with a Master of Social Work degree</a:t>
          </a:r>
          <a:endParaRPr lang="en-US" sz="2500" kern="1200" dirty="0">
            <a:solidFill>
              <a:srgbClr val="333333"/>
            </a:solidFill>
          </a:endParaRPr>
        </a:p>
      </dsp:txBody>
      <dsp:txXfrm>
        <a:off x="1538706" y="1665836"/>
        <a:ext cx="9224543" cy="1332213"/>
      </dsp:txXfrm>
    </dsp:sp>
    <dsp:sp modelId="{0EAACDFB-1A23-4C5E-B8B1-DCF9603C9D11}">
      <dsp:nvSpPr>
        <dsp:cNvPr id="0" name=""/>
        <dsp:cNvSpPr/>
      </dsp:nvSpPr>
      <dsp:spPr>
        <a:xfrm>
          <a:off x="0" y="3331103"/>
          <a:ext cx="10763250" cy="13322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CFA0C4-BC44-4B13-A1E5-608928609426}">
      <dsp:nvSpPr>
        <dsp:cNvPr id="0" name=""/>
        <dsp:cNvSpPr/>
      </dsp:nvSpPr>
      <dsp:spPr>
        <a:xfrm>
          <a:off x="402994" y="3630851"/>
          <a:ext cx="732717" cy="7327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5A432-F85A-48C6-BCD6-B471BD8BEEC0}">
      <dsp:nvSpPr>
        <dsp:cNvPr id="0" name=""/>
        <dsp:cNvSpPr/>
      </dsp:nvSpPr>
      <dsp:spPr>
        <a:xfrm>
          <a:off x="1538706" y="3331103"/>
          <a:ext cx="9224543" cy="133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93" tIns="140993" rIns="140993" bIns="140993"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333333"/>
              </a:solidFill>
            </a:rPr>
            <a:t>For more information contact the MSW Program Director Dr. </a:t>
          </a:r>
          <a:r>
            <a:rPr lang="en-US" sz="2500" kern="1200" dirty="0">
              <a:solidFill>
                <a:srgbClr val="333333"/>
              </a:solidFill>
            </a:rPr>
            <a:t>Quentin Maynard at </a:t>
          </a:r>
          <a:r>
            <a:rPr lang="en-US" sz="2500" kern="1200" dirty="0">
              <a:solidFill>
                <a:srgbClr val="333333"/>
              </a:solidFill>
              <a:hlinkClick xmlns:r="http://schemas.openxmlformats.org/officeDocument/2006/relationships" r:id="rId7">
                <a:extLst>
                  <a:ext uri="{A12FA001-AC4F-418D-AE19-62706E023703}">
                    <ahyp:hlinkClr xmlns:ahyp="http://schemas.microsoft.com/office/drawing/2018/hyperlinkcolor" val="tx"/>
                  </a:ext>
                </a:extLst>
              </a:hlinkClick>
            </a:rPr>
            <a:t>qrmaynard@usi.edu</a:t>
          </a:r>
          <a:endParaRPr lang="en-US" sz="2500" kern="1200" dirty="0">
            <a:solidFill>
              <a:srgbClr val="333333"/>
            </a:solidFill>
          </a:endParaRPr>
        </a:p>
      </dsp:txBody>
      <dsp:txXfrm>
        <a:off x="1538706" y="3331103"/>
        <a:ext cx="9224543" cy="1332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DCDFA-CF83-4290-8E6B-9F4A9FD9DBD8}">
      <dsp:nvSpPr>
        <dsp:cNvPr id="0" name=""/>
        <dsp:cNvSpPr/>
      </dsp:nvSpPr>
      <dsp:spPr>
        <a:xfrm>
          <a:off x="0" y="481803"/>
          <a:ext cx="2700784" cy="1714997"/>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D01CA46-08C4-464D-BDA1-4181D1FCE9E9}">
      <dsp:nvSpPr>
        <dsp:cNvPr id="0" name=""/>
        <dsp:cNvSpPr/>
      </dsp:nvSpPr>
      <dsp:spPr>
        <a:xfrm>
          <a:off x="300087" y="766885"/>
          <a:ext cx="2700784" cy="1714997"/>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USI’s Social Work Department now offers an online MSW program</a:t>
          </a:r>
          <a:endParaRPr lang="en-US" sz="1900" kern="1200"/>
        </a:p>
      </dsp:txBody>
      <dsp:txXfrm>
        <a:off x="350318" y="817116"/>
        <a:ext cx="2600322" cy="1614535"/>
      </dsp:txXfrm>
    </dsp:sp>
    <dsp:sp modelId="{F18BD1BD-68FD-4533-B81C-3EDEC2DAB1C6}">
      <dsp:nvSpPr>
        <dsp:cNvPr id="0" name=""/>
        <dsp:cNvSpPr/>
      </dsp:nvSpPr>
      <dsp:spPr>
        <a:xfrm>
          <a:off x="3300958" y="481803"/>
          <a:ext cx="2700784" cy="1714997"/>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FF0CEAE-14A9-4887-982C-EDEA2FDFE1AA}">
      <dsp:nvSpPr>
        <dsp:cNvPr id="0" name=""/>
        <dsp:cNvSpPr/>
      </dsp:nvSpPr>
      <dsp:spPr>
        <a:xfrm>
          <a:off x="3601045" y="766885"/>
          <a:ext cx="2700784" cy="1714997"/>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Officially launched in Summer 2024!</a:t>
          </a:r>
          <a:endParaRPr lang="en-US" sz="1900" kern="1200"/>
        </a:p>
      </dsp:txBody>
      <dsp:txXfrm>
        <a:off x="3651276" y="817116"/>
        <a:ext cx="2600322" cy="1614535"/>
      </dsp:txXfrm>
    </dsp:sp>
    <dsp:sp modelId="{65BCA734-5888-4131-95EF-04135345F2F5}">
      <dsp:nvSpPr>
        <dsp:cNvPr id="0" name=""/>
        <dsp:cNvSpPr/>
      </dsp:nvSpPr>
      <dsp:spPr>
        <a:xfrm>
          <a:off x="6601916" y="481803"/>
          <a:ext cx="2700784" cy="1714997"/>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1CFAAE0-402D-41C3-A08A-E6CA4D502826}">
      <dsp:nvSpPr>
        <dsp:cNvPr id="0" name=""/>
        <dsp:cNvSpPr/>
      </dsp:nvSpPr>
      <dsp:spPr>
        <a:xfrm>
          <a:off x="6902003" y="766885"/>
          <a:ext cx="2700784" cy="1714997"/>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For more information contact the MSW Director at </a:t>
          </a:r>
          <a:r>
            <a:rPr lang="en-US" sz="1900" b="1" kern="1200">
              <a:hlinkClick xmlns:r="http://schemas.openxmlformats.org/officeDocument/2006/relationships" r:id="rId1">
                <a:extLst>
                  <a:ext uri="{A12FA001-AC4F-418D-AE19-62706E023703}">
                    <ahyp:hlinkClr xmlns:ahyp="http://schemas.microsoft.com/office/drawing/2018/hyperlinkcolor" val="tx"/>
                  </a:ext>
                </a:extLst>
              </a:hlinkClick>
            </a:rPr>
            <a:t>q</a:t>
          </a:r>
          <a:r>
            <a:rPr lang="en-US" sz="1900" kern="1200">
              <a:hlinkClick xmlns:r="http://schemas.openxmlformats.org/officeDocument/2006/relationships" r:id="rId1">
                <a:extLst>
                  <a:ext uri="{A12FA001-AC4F-418D-AE19-62706E023703}">
                    <ahyp:hlinkClr xmlns:ahyp="http://schemas.microsoft.com/office/drawing/2018/hyperlinkcolor" val="tx"/>
                  </a:ext>
                </a:extLst>
              </a:hlinkClick>
            </a:rPr>
            <a:t>rmaynard@usi.edu</a:t>
          </a:r>
          <a:r>
            <a:rPr lang="en-US" sz="1900" kern="1200"/>
            <a:t> </a:t>
          </a:r>
        </a:p>
      </dsp:txBody>
      <dsp:txXfrm>
        <a:off x="6952234" y="817116"/>
        <a:ext cx="2600322" cy="1614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04E6F-3464-C847-8C90-D94FE2B4A52C}">
      <dsp:nvSpPr>
        <dsp:cNvPr id="0" name=""/>
        <dsp:cNvSpPr/>
      </dsp:nvSpPr>
      <dsp:spPr>
        <a:xfrm>
          <a:off x="7" y="0"/>
          <a:ext cx="2812739" cy="457200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Agency Field</a:t>
          </a:r>
          <a:r>
            <a:rPr lang="en-US" sz="1700" kern="1200"/>
            <a:t> I</a:t>
          </a:r>
          <a:r>
            <a:rPr lang="en-US" sz="1700" b="1" kern="1200"/>
            <a:t>nstructor/ </a:t>
          </a:r>
        </a:p>
        <a:p>
          <a:pPr marL="0" lvl="0" indent="0" algn="ctr" defTabSz="755650">
            <a:lnSpc>
              <a:spcPct val="90000"/>
            </a:lnSpc>
            <a:spcBef>
              <a:spcPct val="0"/>
            </a:spcBef>
            <a:spcAft>
              <a:spcPct val="35000"/>
            </a:spcAft>
            <a:buNone/>
          </a:pPr>
          <a:r>
            <a:rPr lang="en-US" sz="1700" b="1" kern="1200"/>
            <a:t>Supervisor</a:t>
          </a:r>
          <a:r>
            <a:rPr lang="en-US" sz="1700" kern="1200"/>
            <a:t> </a:t>
          </a:r>
        </a:p>
        <a:p>
          <a:pPr marL="0" lvl="0" indent="0" algn="ctr" defTabSz="755650">
            <a:lnSpc>
              <a:spcPct val="90000"/>
            </a:lnSpc>
            <a:spcBef>
              <a:spcPct val="0"/>
            </a:spcBef>
            <a:spcAft>
              <a:spcPct val="35000"/>
            </a:spcAft>
            <a:buNone/>
          </a:pPr>
          <a:r>
            <a:rPr lang="en-US" sz="1700" b="1" kern="1200"/>
            <a:t>&amp; </a:t>
          </a:r>
        </a:p>
        <a:p>
          <a:pPr marL="0" lvl="0" indent="0" algn="ctr" defTabSz="755650">
            <a:lnSpc>
              <a:spcPct val="90000"/>
            </a:lnSpc>
            <a:spcBef>
              <a:spcPct val="0"/>
            </a:spcBef>
            <a:spcAft>
              <a:spcPct val="35000"/>
            </a:spcAft>
            <a:buNone/>
          </a:pPr>
          <a:r>
            <a:rPr lang="en-US" sz="1700" b="1" kern="1200"/>
            <a:t>Task Instructor/Supervisor</a:t>
          </a:r>
        </a:p>
      </dsp:txBody>
      <dsp:txXfrm>
        <a:off x="7" y="1828800"/>
        <a:ext cx="2812739" cy="1828800"/>
      </dsp:txXfrm>
    </dsp:sp>
    <dsp:sp modelId="{D12A281E-1F9B-7942-981F-6FA793884734}">
      <dsp:nvSpPr>
        <dsp:cNvPr id="0" name=""/>
        <dsp:cNvSpPr/>
      </dsp:nvSpPr>
      <dsp:spPr>
        <a:xfrm>
          <a:off x="539376" y="225372"/>
          <a:ext cx="1522476" cy="15224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3EDABE80-196D-C843-941D-95BA538E85FA}">
      <dsp:nvSpPr>
        <dsp:cNvPr id="0" name=""/>
        <dsp:cNvSpPr/>
      </dsp:nvSpPr>
      <dsp:spPr>
        <a:xfrm>
          <a:off x="2898930" y="0"/>
          <a:ext cx="2812739" cy="457200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BSW &amp; MSW Students </a:t>
          </a:r>
        </a:p>
      </dsp:txBody>
      <dsp:txXfrm>
        <a:off x="2898930" y="1828800"/>
        <a:ext cx="2812739" cy="1828800"/>
      </dsp:txXfrm>
    </dsp:sp>
    <dsp:sp modelId="{769D0BA3-5334-6544-AFCF-F3F0D124E1F9}">
      <dsp:nvSpPr>
        <dsp:cNvPr id="0" name=""/>
        <dsp:cNvSpPr/>
      </dsp:nvSpPr>
      <dsp:spPr>
        <a:xfrm>
          <a:off x="3544062" y="274320"/>
          <a:ext cx="1522476" cy="152247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9000" r="-69000"/>
          </a:stretch>
        </a:blip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28AD4E48-118F-7A43-8A58-D8C1CAD2CBB4}">
      <dsp:nvSpPr>
        <dsp:cNvPr id="0" name=""/>
        <dsp:cNvSpPr/>
      </dsp:nvSpPr>
      <dsp:spPr>
        <a:xfrm>
          <a:off x="5797860" y="0"/>
          <a:ext cx="2812739" cy="457200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Faculty Field Liaison/</a:t>
          </a:r>
        </a:p>
        <a:p>
          <a:pPr marL="0" lvl="0" indent="0" algn="ctr" defTabSz="755650">
            <a:lnSpc>
              <a:spcPct val="90000"/>
            </a:lnSpc>
            <a:spcBef>
              <a:spcPct val="0"/>
            </a:spcBef>
            <a:spcAft>
              <a:spcPct val="35000"/>
            </a:spcAft>
            <a:buNone/>
          </a:pPr>
          <a:r>
            <a:rPr lang="en-US" sz="1700" b="1" kern="1200"/>
            <a:t>Seminar Instructor </a:t>
          </a:r>
        </a:p>
      </dsp:txBody>
      <dsp:txXfrm>
        <a:off x="5797860" y="1828800"/>
        <a:ext cx="2812739" cy="1828800"/>
      </dsp:txXfrm>
    </dsp:sp>
    <dsp:sp modelId="{36847655-F7E3-0841-9BA7-D1DEE84AB2DE}">
      <dsp:nvSpPr>
        <dsp:cNvPr id="0" name=""/>
        <dsp:cNvSpPr/>
      </dsp:nvSpPr>
      <dsp:spPr>
        <a:xfrm>
          <a:off x="6395266" y="185742"/>
          <a:ext cx="1522476" cy="1522476"/>
        </a:xfrm>
        <a:prstGeom prst="ellipse">
          <a:avLst/>
        </a:prstGeom>
        <a:blipFill rotWithShape="1">
          <a:blip xmlns:r="http://schemas.openxmlformats.org/officeDocument/2006/relationships" r:embed="rId3"/>
          <a:stretch>
            <a:fillRect/>
          </a:stretch>
        </a:blip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90356CA6-B345-164C-B317-681FCE39D9CE}">
      <dsp:nvSpPr>
        <dsp:cNvPr id="0" name=""/>
        <dsp:cNvSpPr/>
      </dsp:nvSpPr>
      <dsp:spPr>
        <a:xfrm>
          <a:off x="144518" y="3549877"/>
          <a:ext cx="8321562" cy="466721"/>
        </a:xfrm>
        <a:prstGeom prst="leftRightArrow">
          <a:avLst/>
        </a:prstGeom>
        <a:gradFill rotWithShape="0">
          <a:gsLst>
            <a:gs pos="0">
              <a:schemeClr val="accent1">
                <a:tint val="60000"/>
                <a:hueOff val="0"/>
                <a:satOff val="0"/>
                <a:lumOff val="0"/>
                <a:alphaOff val="0"/>
                <a:tint val="98000"/>
                <a:lumMod val="114000"/>
              </a:schemeClr>
            </a:gs>
            <a:gs pos="100000">
              <a:schemeClr val="accent1">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A0FE8-A45E-435E-8E2B-0245C1240323}">
      <dsp:nvSpPr>
        <dsp:cNvPr id="0" name=""/>
        <dsp:cNvSpPr/>
      </dsp:nvSpPr>
      <dsp:spPr>
        <a:xfrm>
          <a:off x="0" y="432"/>
          <a:ext cx="5418732" cy="10117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B23B9-52C1-4246-A60E-E591288756D6}">
      <dsp:nvSpPr>
        <dsp:cNvPr id="0" name=""/>
        <dsp:cNvSpPr/>
      </dsp:nvSpPr>
      <dsp:spPr>
        <a:xfrm>
          <a:off x="306046" y="228070"/>
          <a:ext cx="556447" cy="556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CB072F-160B-4539-9C8C-99A1D09826F2}">
      <dsp:nvSpPr>
        <dsp:cNvPr id="0" name=""/>
        <dsp:cNvSpPr/>
      </dsp:nvSpPr>
      <dsp:spPr>
        <a:xfrm>
          <a:off x="1168540" y="432"/>
          <a:ext cx="4250192" cy="101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74" tIns="107074" rIns="107074" bIns="107074"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1"/>
              </a:solidFill>
            </a:rPr>
            <a:t>Assure student is meeting CSWE  Competencies on the Student Learning Plan (SLP) and in Social Work practice</a:t>
          </a:r>
          <a:endParaRPr lang="en-US" sz="1600" kern="1200" dirty="0">
            <a:solidFill>
              <a:schemeClr val="bg1"/>
            </a:solidFill>
          </a:endParaRPr>
        </a:p>
      </dsp:txBody>
      <dsp:txXfrm>
        <a:off x="1168540" y="432"/>
        <a:ext cx="4250192" cy="1011723"/>
      </dsp:txXfrm>
    </dsp:sp>
    <dsp:sp modelId="{710F2A2E-EA15-4DE4-8D11-EC4472B91228}">
      <dsp:nvSpPr>
        <dsp:cNvPr id="0" name=""/>
        <dsp:cNvSpPr/>
      </dsp:nvSpPr>
      <dsp:spPr>
        <a:xfrm>
          <a:off x="0" y="1265086"/>
          <a:ext cx="5418732" cy="10117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50CEDE-8797-434D-ADC6-98E7AA674F92}">
      <dsp:nvSpPr>
        <dsp:cNvPr id="0" name=""/>
        <dsp:cNvSpPr/>
      </dsp:nvSpPr>
      <dsp:spPr>
        <a:xfrm>
          <a:off x="306046" y="1492724"/>
          <a:ext cx="556447" cy="556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2FE231-34DB-4017-8799-B6BDFB8F8F8A}">
      <dsp:nvSpPr>
        <dsp:cNvPr id="0" name=""/>
        <dsp:cNvSpPr/>
      </dsp:nvSpPr>
      <dsp:spPr>
        <a:xfrm>
          <a:off x="1168540" y="1265086"/>
          <a:ext cx="4250192" cy="101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74" tIns="107074" rIns="107074" bIns="107074"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1"/>
              </a:solidFill>
            </a:rPr>
            <a:t>Meet with student and Agency Field Supervisor/Instructor at midterm and final to evaluate and sign SLP </a:t>
          </a:r>
          <a:endParaRPr lang="en-US" sz="1600" kern="1200" dirty="0">
            <a:solidFill>
              <a:schemeClr val="bg1"/>
            </a:solidFill>
          </a:endParaRPr>
        </a:p>
      </dsp:txBody>
      <dsp:txXfrm>
        <a:off x="1168540" y="1265086"/>
        <a:ext cx="4250192" cy="1011723"/>
      </dsp:txXfrm>
    </dsp:sp>
    <dsp:sp modelId="{89837CB1-7033-43B7-9DDF-69017B0954EE}">
      <dsp:nvSpPr>
        <dsp:cNvPr id="0" name=""/>
        <dsp:cNvSpPr/>
      </dsp:nvSpPr>
      <dsp:spPr>
        <a:xfrm>
          <a:off x="0" y="2529740"/>
          <a:ext cx="5418732" cy="10117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F2762-42C9-42D0-A1E1-0677A7A7AD7B}">
      <dsp:nvSpPr>
        <dsp:cNvPr id="0" name=""/>
        <dsp:cNvSpPr/>
      </dsp:nvSpPr>
      <dsp:spPr>
        <a:xfrm>
          <a:off x="306046" y="2757378"/>
          <a:ext cx="556447" cy="556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CA62F-1686-4FE9-AE08-748BD30F7DF7}">
      <dsp:nvSpPr>
        <dsp:cNvPr id="0" name=""/>
        <dsp:cNvSpPr/>
      </dsp:nvSpPr>
      <dsp:spPr>
        <a:xfrm>
          <a:off x="1168540" y="2529740"/>
          <a:ext cx="4250192" cy="101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74" tIns="107074" rIns="107074" bIns="107074"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1"/>
              </a:solidFill>
            </a:rPr>
            <a:t>Communicate with Agency Field Supervisor/Instructor on student progress, as needed</a:t>
          </a:r>
          <a:endParaRPr lang="en-US" sz="1600" kern="1200" dirty="0">
            <a:solidFill>
              <a:schemeClr val="bg1"/>
            </a:solidFill>
          </a:endParaRPr>
        </a:p>
      </dsp:txBody>
      <dsp:txXfrm>
        <a:off x="1168540" y="2529740"/>
        <a:ext cx="4250192" cy="1011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F6FC9-EE33-485E-ABB9-401B25C83C23}">
      <dsp:nvSpPr>
        <dsp:cNvPr id="0" name=""/>
        <dsp:cNvSpPr/>
      </dsp:nvSpPr>
      <dsp:spPr>
        <a:xfrm>
          <a:off x="0" y="2532"/>
          <a:ext cx="92583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A7651E-FA29-40CE-8115-5333BEB22CC0}">
      <dsp:nvSpPr>
        <dsp:cNvPr id="0" name=""/>
        <dsp:cNvSpPr/>
      </dsp:nvSpPr>
      <dsp:spPr>
        <a:xfrm>
          <a:off x="0" y="2532"/>
          <a:ext cx="9258300" cy="172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The Social Work programs at USI are accredited by the Council on Social Work Education (CSWE), dictating specific core competencies and behaviors students must be able to demonstrate prior to graduation. </a:t>
          </a:r>
          <a:endParaRPr lang="en-US" sz="2200" kern="1200"/>
        </a:p>
      </dsp:txBody>
      <dsp:txXfrm>
        <a:off x="0" y="2532"/>
        <a:ext cx="9258300" cy="1727480"/>
      </dsp:txXfrm>
    </dsp:sp>
    <dsp:sp modelId="{C7C5CEB5-CB99-4119-A2DE-79324DB10BA3}">
      <dsp:nvSpPr>
        <dsp:cNvPr id="0" name=""/>
        <dsp:cNvSpPr/>
      </dsp:nvSpPr>
      <dsp:spPr>
        <a:xfrm>
          <a:off x="0" y="1730012"/>
          <a:ext cx="92583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DC790-9650-4AA3-8156-3B8EA42062EC}">
      <dsp:nvSpPr>
        <dsp:cNvPr id="0" name=""/>
        <dsp:cNvSpPr/>
      </dsp:nvSpPr>
      <dsp:spPr>
        <a:xfrm>
          <a:off x="0" y="1730012"/>
          <a:ext cx="9258300" cy="172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To stay current and encourage excellence CSWE updates these periodically. We have now transitioned to the 2022.   </a:t>
          </a:r>
          <a:endParaRPr lang="en-US" sz="2200" kern="1200"/>
        </a:p>
      </dsp:txBody>
      <dsp:txXfrm>
        <a:off x="0" y="1730012"/>
        <a:ext cx="9258300" cy="1727480"/>
      </dsp:txXfrm>
    </dsp:sp>
    <dsp:sp modelId="{9438D60A-19DB-4073-8266-62F856B7926D}">
      <dsp:nvSpPr>
        <dsp:cNvPr id="0" name=""/>
        <dsp:cNvSpPr/>
      </dsp:nvSpPr>
      <dsp:spPr>
        <a:xfrm>
          <a:off x="0" y="3457493"/>
          <a:ext cx="92583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1B08F-5C62-4A66-8BB8-552A8CAADF49}">
      <dsp:nvSpPr>
        <dsp:cNvPr id="0" name=""/>
        <dsp:cNvSpPr/>
      </dsp:nvSpPr>
      <dsp:spPr>
        <a:xfrm>
          <a:off x="0" y="3457493"/>
          <a:ext cx="9258300" cy="172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Field is the signature pedagogy of social work education. The elements of instruction and socialization teach future practitioners the fundamental dimensions of professional work in their discipline to think, perform, and act ethically and with integrity.</a:t>
          </a:r>
          <a:endParaRPr lang="en-US" sz="2200" kern="1200"/>
        </a:p>
      </dsp:txBody>
      <dsp:txXfrm>
        <a:off x="0" y="3457493"/>
        <a:ext cx="9258300" cy="1727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18229-7FF4-428A-A6FA-CD3A028782D8}">
      <dsp:nvSpPr>
        <dsp:cNvPr id="0" name=""/>
        <dsp:cNvSpPr/>
      </dsp:nvSpPr>
      <dsp:spPr>
        <a:xfrm>
          <a:off x="853494" y="411082"/>
          <a:ext cx="4316364" cy="4316364"/>
        </a:xfrm>
        <a:prstGeom prst="pie">
          <a:avLst>
            <a:gd name="adj1" fmla="val 16200000"/>
            <a:gd name="adj2" fmla="val 54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The student will complete this in ELC with feedback from their Agency Supervisor &amp; Faculty Liaison.</a:t>
          </a:r>
          <a:endParaRPr lang="en-US" sz="1900" kern="1200" dirty="0"/>
        </a:p>
      </dsp:txBody>
      <dsp:txXfrm>
        <a:off x="3011676" y="1053398"/>
        <a:ext cx="1515866" cy="3031732"/>
      </dsp:txXfrm>
    </dsp:sp>
    <dsp:sp modelId="{3D91F953-6B36-4CA2-88B0-E78DFE0908E0}">
      <dsp:nvSpPr>
        <dsp:cNvPr id="0" name=""/>
        <dsp:cNvSpPr/>
      </dsp:nvSpPr>
      <dsp:spPr>
        <a:xfrm>
          <a:off x="608844" y="405578"/>
          <a:ext cx="4600122" cy="4327371"/>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Once the SLP is complete, you will receive an email from ELC for signature approval. </a:t>
          </a:r>
          <a:endParaRPr lang="en-US" sz="1900" kern="1200" dirty="0"/>
        </a:p>
      </dsp:txBody>
      <dsp:txXfrm>
        <a:off x="1266005" y="1049532"/>
        <a:ext cx="1615519" cy="30394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386275D-8C4B-4782-8DD5-C7337D28E8F1}" type="datetimeFigureOut">
              <a:rPr lang="en-US" smtClean="0"/>
              <a:t>8/7/2025</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F16DB5C-1F65-4D45-B528-21690CE6317F}" type="slidenum">
              <a:rPr lang="en-US" smtClean="0"/>
              <a:t>‹#›</a:t>
            </a:fld>
            <a:endParaRPr lang="en-US"/>
          </a:p>
        </p:txBody>
      </p:sp>
    </p:spTree>
    <p:extLst>
      <p:ext uri="{BB962C8B-B14F-4D97-AF65-F5344CB8AC3E}">
        <p14:creationId xmlns:p14="http://schemas.microsoft.com/office/powerpoint/2010/main" val="342923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FDFAB29-6B18-4179-8240-605020974466}" type="datetimeFigureOut">
              <a:rPr lang="en-US" smtClean="0"/>
              <a:t>8/7/2025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0F3840F-74D5-4307-9D2F-265A1071D705}" type="slidenum">
              <a:rPr lang="en-US" smtClean="0"/>
              <a:t>‹#›</a:t>
            </a:fld>
            <a:endParaRPr lang="en-US"/>
          </a:p>
        </p:txBody>
      </p:sp>
    </p:spTree>
    <p:extLst>
      <p:ext uri="{BB962C8B-B14F-4D97-AF65-F5344CB8AC3E}">
        <p14:creationId xmlns:p14="http://schemas.microsoft.com/office/powerpoint/2010/main" val="67293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BER</a:t>
            </a:r>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412677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840F-74D5-4307-9D2F-265A1071D705}" type="slidenum">
              <a:rPr lang="en-US" smtClean="0"/>
              <a:t>38</a:t>
            </a:fld>
            <a:endParaRPr lang="en-US"/>
          </a:p>
        </p:txBody>
      </p:sp>
    </p:spTree>
    <p:extLst>
      <p:ext uri="{BB962C8B-B14F-4D97-AF65-F5344CB8AC3E}">
        <p14:creationId xmlns:p14="http://schemas.microsoft.com/office/powerpoint/2010/main" val="142722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SNW</a:t>
            </a:r>
          </a:p>
        </p:txBody>
      </p:sp>
      <p:sp>
        <p:nvSpPr>
          <p:cNvPr id="4" name="Slide Number Placeholder 3"/>
          <p:cNvSpPr>
            <a:spLocks noGrp="1"/>
          </p:cNvSpPr>
          <p:nvPr>
            <p:ph type="sldNum" sz="quarter" idx="10"/>
          </p:nvPr>
        </p:nvSpPr>
        <p:spPr/>
        <p:txBody>
          <a:bodyPr/>
          <a:lstStyle/>
          <a:p>
            <a:fld id="{C0F3840F-74D5-4307-9D2F-265A1071D705}" type="slidenum">
              <a:rPr lang="en-US" smtClean="0"/>
              <a:t>39</a:t>
            </a:fld>
            <a:endParaRPr lang="en-US"/>
          </a:p>
        </p:txBody>
      </p:sp>
    </p:spTree>
    <p:extLst>
      <p:ext uri="{BB962C8B-B14F-4D97-AF65-F5344CB8AC3E}">
        <p14:creationId xmlns:p14="http://schemas.microsoft.com/office/powerpoint/2010/main" val="3430091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840F-74D5-4307-9D2F-265A1071D705}" type="slidenum">
              <a:rPr lang="en-US" smtClean="0"/>
              <a:t>53</a:t>
            </a:fld>
            <a:endParaRPr lang="en-US"/>
          </a:p>
        </p:txBody>
      </p:sp>
    </p:spTree>
    <p:extLst>
      <p:ext uri="{BB962C8B-B14F-4D97-AF65-F5344CB8AC3E}">
        <p14:creationId xmlns:p14="http://schemas.microsoft.com/office/powerpoint/2010/main" val="174541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BER</a:t>
            </a:r>
          </a:p>
        </p:txBody>
      </p:sp>
      <p:sp>
        <p:nvSpPr>
          <p:cNvPr id="4" name="Slide Number Placeholder 3"/>
          <p:cNvSpPr>
            <a:spLocks noGrp="1"/>
          </p:cNvSpPr>
          <p:nvPr>
            <p:ph type="sldNum" sz="quarter" idx="10"/>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104350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F3840F-74D5-4307-9D2F-265A1071D705}" type="slidenum">
              <a:rPr lang="en-US" smtClean="0"/>
              <a:t>8</a:t>
            </a:fld>
            <a:endParaRPr lang="en-US"/>
          </a:p>
        </p:txBody>
      </p:sp>
    </p:spTree>
    <p:extLst>
      <p:ext uri="{BB962C8B-B14F-4D97-AF65-F5344CB8AC3E}">
        <p14:creationId xmlns:p14="http://schemas.microsoft.com/office/powerpoint/2010/main" val="242696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SNW</a:t>
            </a:r>
          </a:p>
        </p:txBody>
      </p:sp>
      <p:sp>
        <p:nvSpPr>
          <p:cNvPr id="4" name="Slide Number Placeholder 3"/>
          <p:cNvSpPr>
            <a:spLocks noGrp="1"/>
          </p:cNvSpPr>
          <p:nvPr>
            <p:ph type="sldNum" sz="quarter" idx="5"/>
          </p:nvPr>
        </p:nvSpPr>
        <p:spPr/>
        <p:txBody>
          <a:bodyPr/>
          <a:lstStyle/>
          <a:p>
            <a:fld id="{C0F3840F-74D5-4307-9D2F-265A1071D705}" type="slidenum">
              <a:rPr lang="en-US" smtClean="0"/>
              <a:t>11</a:t>
            </a:fld>
            <a:endParaRPr lang="en-US"/>
          </a:p>
        </p:txBody>
      </p:sp>
    </p:spTree>
    <p:extLst>
      <p:ext uri="{BB962C8B-B14F-4D97-AF65-F5344CB8AC3E}">
        <p14:creationId xmlns:p14="http://schemas.microsoft.com/office/powerpoint/2010/main" val="396121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840F-74D5-4307-9D2F-265A1071D705}" type="slidenum">
              <a:rPr lang="en-US" smtClean="0"/>
              <a:t>13</a:t>
            </a:fld>
            <a:endParaRPr lang="en-US"/>
          </a:p>
        </p:txBody>
      </p:sp>
    </p:spTree>
    <p:extLst>
      <p:ext uri="{BB962C8B-B14F-4D97-AF65-F5344CB8AC3E}">
        <p14:creationId xmlns:p14="http://schemas.microsoft.com/office/powerpoint/2010/main" val="278458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BER</a:t>
            </a:r>
          </a:p>
        </p:txBody>
      </p:sp>
      <p:sp>
        <p:nvSpPr>
          <p:cNvPr id="4" name="Slide Number Placeholder 3"/>
          <p:cNvSpPr>
            <a:spLocks noGrp="1"/>
          </p:cNvSpPr>
          <p:nvPr>
            <p:ph type="sldNum" sz="quarter" idx="5"/>
          </p:nvPr>
        </p:nvSpPr>
        <p:spPr/>
        <p:txBody>
          <a:bodyPr/>
          <a:lstStyle/>
          <a:p>
            <a:fld id="{C0F3840F-74D5-4307-9D2F-265A1071D705}" type="slidenum">
              <a:rPr lang="en-US" smtClean="0"/>
              <a:t>25</a:t>
            </a:fld>
            <a:endParaRPr lang="en-US"/>
          </a:p>
        </p:txBody>
      </p:sp>
    </p:spTree>
    <p:extLst>
      <p:ext uri="{BB962C8B-B14F-4D97-AF65-F5344CB8AC3E}">
        <p14:creationId xmlns:p14="http://schemas.microsoft.com/office/powerpoint/2010/main" val="44478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840F-74D5-4307-9D2F-265A1071D705}" type="slidenum">
              <a:rPr lang="en-US" smtClean="0"/>
              <a:t>31</a:t>
            </a:fld>
            <a:endParaRPr lang="en-US"/>
          </a:p>
        </p:txBody>
      </p:sp>
    </p:spTree>
    <p:extLst>
      <p:ext uri="{BB962C8B-B14F-4D97-AF65-F5344CB8AC3E}">
        <p14:creationId xmlns:p14="http://schemas.microsoft.com/office/powerpoint/2010/main" val="207144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F3840F-74D5-4307-9D2F-265A1071D705}" type="slidenum">
              <a:rPr lang="en-US" smtClean="0"/>
              <a:t>32</a:t>
            </a:fld>
            <a:endParaRPr lang="en-US"/>
          </a:p>
        </p:txBody>
      </p:sp>
    </p:spTree>
    <p:extLst>
      <p:ext uri="{BB962C8B-B14F-4D97-AF65-F5344CB8AC3E}">
        <p14:creationId xmlns:p14="http://schemas.microsoft.com/office/powerpoint/2010/main" val="59927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F3840F-74D5-4307-9D2F-265A1071D705}" type="slidenum">
              <a:rPr lang="en-US" smtClean="0"/>
              <a:t>35</a:t>
            </a:fld>
            <a:endParaRPr lang="en-US"/>
          </a:p>
        </p:txBody>
      </p:sp>
    </p:spTree>
    <p:extLst>
      <p:ext uri="{BB962C8B-B14F-4D97-AF65-F5344CB8AC3E}">
        <p14:creationId xmlns:p14="http://schemas.microsoft.com/office/powerpoint/2010/main" val="224077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756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smtClean="0"/>
              <a:t>8/7/2025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251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267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6521898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984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47335C-0450-40D7-8612-B3203BED4F28}" type="datetimeFigureOut">
              <a:rPr lang="en-US" smtClean="0"/>
              <a:t>8/7/2025</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9509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46A105-2A1C-4284-B4EA-07CF89B1A393}" type="datetimeFigureOut">
              <a:rPr lang="en-US" smtClean="0"/>
              <a:t>8/7/2025</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1674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4312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695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r>
              <a:rPr lang="en-US"/>
              <a:t>Click icon to add picture</a:t>
            </a:r>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r>
              <a:rPr lang="en-US"/>
              <a:t>Click icon to add picture</a:t>
            </a:r>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r>
              <a:rPr lang="en-US"/>
              <a:t>Click icon to add picture</a:t>
            </a:r>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r>
              <a:rPr lang="en-US"/>
              <a:t>Click icon to add picture</a:t>
            </a:r>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43488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C51FCE-E4BB-4680-8E50-3C0E348D2609}"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966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8/7/2025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696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8/7/2025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724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8/7/2025</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020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6CB97F8-6CEB-469B-AFCC-889F2A2B1D5A}" type="datetimeFigureOut">
              <a:rPr lang="en-US" smtClean="0"/>
              <a:t>8/7/2025</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208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FA9179F-009E-4FA5-B091-7EBB82A185BD}" type="datetimeFigureOut">
              <a:rPr lang="en-US" smtClean="0"/>
              <a:t>8/7/2025</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459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E665CEB-0076-4E37-B880-BCEA9784DE0A}" type="datetimeFigureOut">
              <a:rPr lang="en-US" smtClean="0"/>
              <a:t>8/7/2025</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336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8/7/2025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730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E0D914D-B099-4142-A885-11F276715148}" type="datetimeFigureOut">
              <a:rPr lang="en-US" smtClean="0"/>
              <a:t>8/7/2025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428146"/>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kelpers@usi.edu" TargetMode="External"/><Relationship Id="rId7" Type="http://schemas.openxmlformats.org/officeDocument/2006/relationships/hyperlink" Target="mailto:eafallen@usi.edu" TargetMode="External"/><Relationship Id="rId12" Type="http://schemas.openxmlformats.org/officeDocument/2006/relationships/hyperlink" Target="mailto:hmwoods@usi.edu" TargetMode="External"/><Relationship Id="rId2" Type="http://schemas.microsoft.com/office/2018/10/relationships/comments" Target="../comments/modernComment_145_CB6ABC58.xml"/><Relationship Id="rId1" Type="http://schemas.openxmlformats.org/officeDocument/2006/relationships/slideLayout" Target="../slideLayouts/slideLayout2.xml"/><Relationship Id="rId6" Type="http://schemas.openxmlformats.org/officeDocument/2006/relationships/hyperlink" Target="mailto:bewest@usi.edu" TargetMode="External"/><Relationship Id="rId11" Type="http://schemas.openxmlformats.org/officeDocument/2006/relationships/hyperlink" Target="mailto:pkstone@usi.edu" TargetMode="External"/><Relationship Id="rId5" Type="http://schemas.openxmlformats.org/officeDocument/2006/relationships/hyperlink" Target="mailto:jelotfalia@usi.edu" TargetMode="External"/><Relationship Id="rId10" Type="http://schemas.openxmlformats.org/officeDocument/2006/relationships/hyperlink" Target="mailto:vchuggins@usi.edu" TargetMode="External"/><Relationship Id="rId4" Type="http://schemas.openxmlformats.org/officeDocument/2006/relationships/hyperlink" Target="mailto:loehr@usi.edu" TargetMode="External"/><Relationship Id="rId9" Type="http://schemas.openxmlformats.org/officeDocument/2006/relationships/hyperlink" Target="mailto:jaakin@usi.edu"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4.png"/><Relationship Id="rId7" Type="http://schemas.openxmlformats.org/officeDocument/2006/relationships/diagramLayout" Target="../diagrams/layout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36.png"/><Relationship Id="rId10" Type="http://schemas.microsoft.com/office/2007/relationships/diagramDrawing" Target="../diagrams/drawing6.xml"/><Relationship Id="rId4" Type="http://schemas.openxmlformats.org/officeDocument/2006/relationships/image" Target="../media/image35.png"/><Relationship Id="rId9" Type="http://schemas.openxmlformats.org/officeDocument/2006/relationships/diagramColors" Target="../diagrams/colors6.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Socialwork.field@usi.edu" TargetMode="External"/><Relationship Id="rId7" Type="http://schemas.openxmlformats.org/officeDocument/2006/relationships/image" Target="../media/image9.jpeg"/><Relationship Id="rId2" Type="http://schemas.openxmlformats.org/officeDocument/2006/relationships/hyperlink" Target="mailto:berinks@usi.edu" TargetMode="Externa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www.payment4placements.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gov/pla/professions/behavioral-health-and-human-services/behavioral-health-and-human-services-licensing-information/#Continuing_Education_Categorie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rbrunner@usi.edu"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berinks@usi.edu" TargetMode="External"/><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Socialwork.field@usi.edu" TargetMode="External"/><Relationship Id="rId9"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hyperlink" Target="http://www.cswe.org/" TargetMode="External"/><Relationship Id="rId7" Type="http://schemas.openxmlformats.org/officeDocument/2006/relationships/hyperlink" Target="https://www.usi.edu/liberal-arts/social-work/field-education"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socialworkers.org/About/Ethics/Code-of-Ethics/Code-of-Ethics-English" TargetMode="External"/><Relationship Id="rId5" Type="http://schemas.openxmlformats.org/officeDocument/2006/relationships/hyperlink" Target="https://www.payment4placements.org/" TargetMode="External"/><Relationship Id="rId4" Type="http://schemas.openxmlformats.org/officeDocument/2006/relationships/hyperlink" Target="http://www.slideserve.com/Samuel/msw-field-supervisor-train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6222" y="1584552"/>
            <a:ext cx="9099255" cy="2537251"/>
          </a:xfrm>
        </p:spPr>
        <p:txBody>
          <a:bodyPr anchor="ctr">
            <a:normAutofit/>
          </a:bodyPr>
          <a:lstStyle/>
          <a:p>
            <a:pPr algn="ctr"/>
            <a:r>
              <a:rPr lang="en-US" sz="5000" b="1" dirty="0">
                <a:solidFill>
                  <a:srgbClr val="454545"/>
                </a:solidFill>
                <a:latin typeface="Batang" panose="02030600000101010101" pitchFamily="18" charset="-127"/>
                <a:ea typeface="Batang" panose="02030600000101010101" pitchFamily="18" charset="-127"/>
              </a:rPr>
              <a:t>Welcome to the Agency Field Supervisor/Instructor Training!</a:t>
            </a:r>
          </a:p>
        </p:txBody>
      </p:sp>
      <p:sp>
        <p:nvSpPr>
          <p:cNvPr id="5" name="Subtitle 4"/>
          <p:cNvSpPr>
            <a:spLocks noGrp="1"/>
          </p:cNvSpPr>
          <p:nvPr>
            <p:ph type="subTitle" idx="1"/>
          </p:nvPr>
        </p:nvSpPr>
        <p:spPr>
          <a:xfrm>
            <a:off x="1535372" y="4133234"/>
            <a:ext cx="9120954" cy="744373"/>
          </a:xfrm>
        </p:spPr>
        <p:style>
          <a:lnRef idx="0">
            <a:scrgbClr r="0" g="0" b="0"/>
          </a:lnRef>
          <a:fillRef idx="0">
            <a:scrgbClr r="0" g="0" b="0"/>
          </a:fillRef>
          <a:effectRef idx="0">
            <a:scrgbClr r="0" g="0" b="0"/>
          </a:effectRef>
          <a:fontRef idx="minor">
            <a:schemeClr val="accent1"/>
          </a:fontRef>
        </p:style>
        <p:txBody>
          <a:bodyPr>
            <a:normAutofit/>
          </a:bodyPr>
          <a:lstStyle/>
          <a:p>
            <a:pPr algn="ctr"/>
            <a:r>
              <a:rPr lang="en-US" sz="2800" b="1" dirty="0">
                <a:solidFill>
                  <a:srgbClr val="333333"/>
                </a:solidFill>
                <a:latin typeface="Batang" panose="02030600000101010101" pitchFamily="18" charset="-127"/>
                <a:ea typeface="Batang" panose="02030600000101010101" pitchFamily="18" charset="-127"/>
              </a:rPr>
              <a:t>The training will begin at 12:00pm CST</a:t>
            </a:r>
            <a:endParaRPr lang="en-US" sz="2800" b="1" i="1" dirty="0">
              <a:solidFill>
                <a:srgbClr val="333333"/>
              </a:solidFill>
            </a:endParaRPr>
          </a:p>
        </p:txBody>
      </p:sp>
      <p:pic>
        <p:nvPicPr>
          <p:cNvPr id="6" name="Picture 4"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2017" y="4350577"/>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53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7376" y="41172"/>
            <a:ext cx="9557528" cy="748449"/>
          </a:xfrm>
        </p:spPr>
        <p:txBody>
          <a:bodyPr>
            <a:noAutofit/>
          </a:bodyPr>
          <a:lstStyle/>
          <a:p>
            <a:pPr algn="ctr"/>
            <a:r>
              <a:rPr lang="en-US" sz="4000" b="1">
                <a:latin typeface="Batang" panose="02030600000101010101" pitchFamily="18" charset="-127"/>
                <a:ea typeface="Batang" panose="02030600000101010101" pitchFamily="18" charset="-127"/>
              </a:rPr>
              <a:t>Placing Students</a:t>
            </a:r>
            <a:br>
              <a:rPr lang="en-US" sz="4000" b="1">
                <a:latin typeface="Batang" panose="02030600000101010101" pitchFamily="18" charset="-127"/>
                <a:ea typeface="Batang" panose="02030600000101010101" pitchFamily="18" charset="-127"/>
              </a:rPr>
            </a:br>
            <a:endParaRPr lang="en-US" sz="4000" b="1">
              <a:latin typeface="Batang" panose="02030600000101010101" pitchFamily="18" charset="-127"/>
              <a:ea typeface="Batang" panose="02030600000101010101" pitchFamily="18" charset="-127"/>
            </a:endParaRPr>
          </a:p>
        </p:txBody>
      </p:sp>
      <p:sp>
        <p:nvSpPr>
          <p:cNvPr id="11" name="Content Placeholder 1"/>
          <p:cNvSpPr>
            <a:spLocks noGrp="1"/>
          </p:cNvSpPr>
          <p:nvPr>
            <p:ph sz="half" idx="1"/>
          </p:nvPr>
        </p:nvSpPr>
        <p:spPr>
          <a:xfrm>
            <a:off x="344793" y="1496654"/>
            <a:ext cx="11785198" cy="2718682"/>
          </a:xfrm>
        </p:spPr>
        <p:txBody>
          <a:bodyPr vert="horz" lIns="91440" tIns="45720" rIns="91440" bIns="45720" rtlCol="0" anchor="t">
            <a:noAutofit/>
          </a:bodyPr>
          <a:lstStyle/>
          <a:p>
            <a:pPr>
              <a:lnSpc>
                <a:spcPct val="100000"/>
              </a:lnSpc>
            </a:pPr>
            <a:r>
              <a:rPr lang="en-US" sz="2400" b="1">
                <a:latin typeface="Batang"/>
                <a:ea typeface="Batang"/>
              </a:rPr>
              <a:t>Students review the list of agencies USI Social Work has agreements with.</a:t>
            </a:r>
          </a:p>
          <a:p>
            <a:pPr>
              <a:lnSpc>
                <a:spcPct val="100000"/>
              </a:lnSpc>
            </a:pPr>
            <a:r>
              <a:rPr lang="en-US" sz="2400" b="1">
                <a:latin typeface="Batang"/>
                <a:ea typeface="Batang"/>
              </a:rPr>
              <a:t>Then send a wish list of their internship agency preferences from 1-5.</a:t>
            </a:r>
          </a:p>
          <a:p>
            <a:pPr>
              <a:lnSpc>
                <a:spcPct val="100000"/>
              </a:lnSpc>
            </a:pPr>
            <a:r>
              <a:rPr lang="en-US" sz="2400" b="1">
                <a:latin typeface="Batang"/>
                <a:ea typeface="Batang"/>
              </a:rPr>
              <a:t>They are also asked what populations and setting they prefer gaining experience in.  </a:t>
            </a:r>
            <a:endParaRPr lang="en-US" sz="2400" b="1">
              <a:latin typeface="Batang" panose="02030600000101010101" pitchFamily="18" charset="-127"/>
              <a:ea typeface="Batang" panose="02030600000101010101" pitchFamily="18" charset="-127"/>
            </a:endParaRPr>
          </a:p>
          <a:p>
            <a:pPr>
              <a:lnSpc>
                <a:spcPct val="100000"/>
              </a:lnSpc>
            </a:pPr>
            <a:endParaRPr lang="en-US" sz="2400" b="1">
              <a:highlight>
                <a:srgbClr val="FFFF00"/>
              </a:highlight>
              <a:latin typeface="Batang" panose="02030600000101010101" pitchFamily="18" charset="-127"/>
              <a:ea typeface="Batang" panose="02030600000101010101" pitchFamily="18" charset="-127"/>
            </a:endParaRP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F015FA-39DD-7EE8-3ECE-C930D5265212}"/>
              </a:ext>
            </a:extLst>
          </p:cNvPr>
          <p:cNvSpPr txBox="1"/>
          <p:nvPr/>
        </p:nvSpPr>
        <p:spPr>
          <a:xfrm>
            <a:off x="1226479" y="850750"/>
            <a:ext cx="9359322" cy="584775"/>
          </a:xfrm>
          <a:prstGeom prst="rect">
            <a:avLst/>
          </a:prstGeom>
          <a:noFill/>
        </p:spPr>
        <p:txBody>
          <a:bodyPr wrap="square" rtlCol="0">
            <a:spAutoFit/>
          </a:bodyPr>
          <a:lstStyle/>
          <a:p>
            <a:pPr algn="ctr"/>
            <a:r>
              <a:rPr lang="en-US" sz="3200" b="1">
                <a:latin typeface="Batang" panose="02030600000101010101" pitchFamily="18" charset="-127"/>
                <a:ea typeface="Batang" panose="02030600000101010101" pitchFamily="18" charset="-127"/>
              </a:rPr>
              <a:t>During the Field Application Process:</a:t>
            </a:r>
            <a:endParaRPr lang="en-US" sz="3200"/>
          </a:p>
        </p:txBody>
      </p:sp>
      <p:pic>
        <p:nvPicPr>
          <p:cNvPr id="6" name="Picture 5">
            <a:extLst>
              <a:ext uri="{FF2B5EF4-FFF2-40B4-BE49-F238E27FC236}">
                <a16:creationId xmlns:a16="http://schemas.microsoft.com/office/drawing/2014/main" id="{1212BACA-F388-5A8E-8F13-29B2B2046D2E}"/>
              </a:ext>
            </a:extLst>
          </p:cNvPr>
          <p:cNvPicPr>
            <a:picLocks noChangeAspect="1"/>
          </p:cNvPicPr>
          <p:nvPr/>
        </p:nvPicPr>
        <p:blipFill rotWithShape="1">
          <a:blip r:embed="rId3"/>
          <a:srcRect l="1178" r="2564" b="7647"/>
          <a:stretch/>
        </p:blipFill>
        <p:spPr>
          <a:xfrm>
            <a:off x="62009" y="3578189"/>
            <a:ext cx="5125233" cy="3215211"/>
          </a:xfrm>
          <a:prstGeom prst="rect">
            <a:avLst/>
          </a:prstGeom>
        </p:spPr>
      </p:pic>
      <p:pic>
        <p:nvPicPr>
          <p:cNvPr id="2050" name="Picture 2">
            <a:extLst>
              <a:ext uri="{FF2B5EF4-FFF2-40B4-BE49-F238E27FC236}">
                <a16:creationId xmlns:a16="http://schemas.microsoft.com/office/drawing/2014/main" id="{6CC8E09D-4A7E-E747-2917-18520DA92D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31" t="16993" r="1334" b="22967"/>
          <a:stretch/>
        </p:blipFill>
        <p:spPr bwMode="auto">
          <a:xfrm>
            <a:off x="4978609" y="3334596"/>
            <a:ext cx="7151382"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3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063" y="64993"/>
            <a:ext cx="9557528" cy="748449"/>
          </a:xfrm>
        </p:spPr>
        <p:txBody>
          <a:bodyPr>
            <a:noAutofit/>
          </a:bodyPr>
          <a:lstStyle/>
          <a:p>
            <a:pPr algn="ctr"/>
            <a:r>
              <a:rPr lang="en-US" sz="4000" b="1">
                <a:latin typeface="Batang" panose="02030600000101010101" pitchFamily="18" charset="-127"/>
                <a:ea typeface="Batang" panose="02030600000101010101" pitchFamily="18" charset="-127"/>
              </a:rPr>
              <a:t>Placing Students: Continued</a:t>
            </a:r>
          </a:p>
        </p:txBody>
      </p:sp>
      <p:sp>
        <p:nvSpPr>
          <p:cNvPr id="2" name="Content Placeholder 1"/>
          <p:cNvSpPr>
            <a:spLocks noGrp="1"/>
          </p:cNvSpPr>
          <p:nvPr>
            <p:ph sz="half" idx="1"/>
          </p:nvPr>
        </p:nvSpPr>
        <p:spPr>
          <a:xfrm>
            <a:off x="223934" y="1038379"/>
            <a:ext cx="8065704" cy="5028891"/>
          </a:xfrm>
        </p:spPr>
        <p:txBody>
          <a:bodyPr>
            <a:noAutofit/>
          </a:bodyPr>
          <a:lstStyle/>
          <a:p>
            <a:pPr>
              <a:lnSpc>
                <a:spcPct val="100000"/>
              </a:lnSpc>
            </a:pPr>
            <a:r>
              <a:rPr lang="en-US" sz="2500" b="1" u="sng" dirty="0">
                <a:latin typeface="Batang" panose="02030600000101010101" pitchFamily="18" charset="-127"/>
                <a:ea typeface="Batang" panose="02030600000101010101" pitchFamily="18" charset="-127"/>
              </a:rPr>
              <a:t>Authorization</a:t>
            </a:r>
            <a:r>
              <a:rPr lang="en-US" sz="2500" b="1" dirty="0">
                <a:latin typeface="Batang" panose="02030600000101010101" pitchFamily="18" charset="-127"/>
                <a:ea typeface="Batang" panose="02030600000101010101" pitchFamily="18" charset="-127"/>
              </a:rPr>
              <a:t>: Field Education reviews student preferences and authorizes student contact</a:t>
            </a:r>
          </a:p>
          <a:p>
            <a:pPr>
              <a:lnSpc>
                <a:spcPct val="100000"/>
              </a:lnSpc>
            </a:pPr>
            <a:r>
              <a:rPr lang="en-US" sz="2500" b="1" u="sng" dirty="0">
                <a:latin typeface="Batang" panose="02030600000101010101" pitchFamily="18" charset="-127"/>
                <a:ea typeface="Batang" panose="02030600000101010101" pitchFamily="18" charset="-127"/>
              </a:rPr>
              <a:t>Communication</a:t>
            </a:r>
            <a:r>
              <a:rPr lang="en-US" sz="2500" b="1" dirty="0">
                <a:latin typeface="Batang" panose="02030600000101010101" pitchFamily="18" charset="-127"/>
                <a:ea typeface="Batang" panose="02030600000101010101" pitchFamily="18" charset="-127"/>
              </a:rPr>
              <a:t>: Student emails a resume and cover letter to the agency requesting an interview.</a:t>
            </a:r>
          </a:p>
          <a:p>
            <a:pPr>
              <a:lnSpc>
                <a:spcPct val="100000"/>
              </a:lnSpc>
            </a:pPr>
            <a:r>
              <a:rPr lang="en-US" sz="2500" b="1" u="sng" dirty="0">
                <a:latin typeface="Batang" panose="02030600000101010101" pitchFamily="18" charset="-127"/>
                <a:ea typeface="Batang" panose="02030600000101010101" pitchFamily="18" charset="-127"/>
              </a:rPr>
              <a:t>Interview</a:t>
            </a:r>
            <a:r>
              <a:rPr lang="en-US" sz="2500" b="1" dirty="0">
                <a:latin typeface="Batang" panose="02030600000101010101" pitchFamily="18" charset="-127"/>
                <a:ea typeface="Batang" panose="02030600000101010101" pitchFamily="18" charset="-127"/>
              </a:rPr>
              <a:t>: If it is a good fit, a form is sent to the agency via ELC to complete the process.</a:t>
            </a:r>
          </a:p>
          <a:p>
            <a:pPr lvl="1">
              <a:lnSpc>
                <a:spcPct val="100000"/>
              </a:lnSpc>
            </a:pPr>
            <a:r>
              <a:rPr lang="en-US" sz="2500" b="1" i="1" dirty="0">
                <a:solidFill>
                  <a:schemeClr val="bg1"/>
                </a:solidFill>
                <a:latin typeface="Batang" panose="02030600000101010101" pitchFamily="18" charset="-127"/>
                <a:ea typeface="Batang" panose="02030600000101010101" pitchFamily="18" charset="-127"/>
              </a:rPr>
              <a:t>Please assure </a:t>
            </a:r>
            <a:r>
              <a:rPr lang="en-US" sz="2500" b="1" i="1" u="sng" dirty="0">
                <a:solidFill>
                  <a:schemeClr val="bg1"/>
                </a:solidFill>
                <a:latin typeface="Batang" panose="02030600000101010101" pitchFamily="18" charset="-127"/>
                <a:ea typeface="Batang" panose="02030600000101010101" pitchFamily="18" charset="-127"/>
              </a:rPr>
              <a:t>ALL</a:t>
            </a:r>
            <a:r>
              <a:rPr lang="en-US" sz="2500" b="1" i="1" dirty="0">
                <a:solidFill>
                  <a:schemeClr val="bg1"/>
                </a:solidFill>
                <a:latin typeface="Batang" panose="02030600000101010101" pitchFamily="18" charset="-127"/>
                <a:ea typeface="Batang" panose="02030600000101010101" pitchFamily="18" charset="-127"/>
              </a:rPr>
              <a:t> of these are complete </a:t>
            </a:r>
            <a:r>
              <a:rPr lang="en-US" sz="2500" b="1" i="1" u="sng" dirty="0">
                <a:solidFill>
                  <a:schemeClr val="bg1"/>
                </a:solidFill>
                <a:latin typeface="Batang" panose="02030600000101010101" pitchFamily="18" charset="-127"/>
                <a:ea typeface="Batang" panose="02030600000101010101" pitchFamily="18" charset="-127"/>
              </a:rPr>
              <a:t>BEFORE</a:t>
            </a:r>
            <a:r>
              <a:rPr lang="en-US" sz="2500" b="1" i="1" dirty="0">
                <a:solidFill>
                  <a:schemeClr val="bg1"/>
                </a:solidFill>
                <a:latin typeface="Batang" panose="02030600000101010101" pitchFamily="18" charset="-127"/>
                <a:ea typeface="Batang" panose="02030600000101010101" pitchFamily="18" charset="-127"/>
              </a:rPr>
              <a:t> the semester starts!</a:t>
            </a:r>
          </a:p>
          <a:p>
            <a:pPr>
              <a:lnSpc>
                <a:spcPct val="100000"/>
              </a:lnSpc>
            </a:pPr>
            <a:r>
              <a:rPr lang="en-US" sz="2500" b="1" u="sng" dirty="0">
                <a:latin typeface="Batang" panose="02030600000101010101" pitchFamily="18" charset="-127"/>
                <a:ea typeface="Batang" panose="02030600000101010101" pitchFamily="18" charset="-127"/>
              </a:rPr>
              <a:t>Prior to Start Date</a:t>
            </a:r>
            <a:r>
              <a:rPr lang="en-US" sz="2500" b="1" dirty="0">
                <a:latin typeface="Batang" panose="02030600000101010101" pitchFamily="18" charset="-127"/>
                <a:ea typeface="Batang" panose="02030600000101010101" pitchFamily="18" charset="-127"/>
              </a:rPr>
              <a:t>: Students should be oriented (i.e. schedule, dress code, policies &amp; procedures, where to park, where they will do their work, etc.) </a:t>
            </a:r>
          </a:p>
          <a:p>
            <a:pPr marL="0" indent="0">
              <a:lnSpc>
                <a:spcPct val="100000"/>
              </a:lnSpc>
              <a:buNone/>
            </a:pPr>
            <a:endParaRPr lang="en-US" b="1" dirty="0">
              <a:latin typeface="Batang" panose="02030600000101010101" pitchFamily="18" charset="-127"/>
              <a:ea typeface="Batang" panose="02030600000101010101" pitchFamily="18" charset="-127"/>
            </a:endParaRPr>
          </a:p>
          <a:p>
            <a:pPr marL="0" indent="0">
              <a:lnSpc>
                <a:spcPct val="100000"/>
              </a:lnSpc>
              <a:buNone/>
            </a:pPr>
            <a:endParaRPr lang="en-US" b="1" dirty="0">
              <a:latin typeface="Batang" panose="02030600000101010101" pitchFamily="18" charset="-127"/>
              <a:ea typeface="Batang" panose="02030600000101010101" pitchFamily="18" charset="-127"/>
            </a:endParaRPr>
          </a:p>
        </p:txBody>
      </p:sp>
      <p:sp>
        <p:nvSpPr>
          <p:cNvPr id="11" name="Content Placeholder 1"/>
          <p:cNvSpPr>
            <a:spLocks noGrp="1"/>
          </p:cNvSpPr>
          <p:nvPr>
            <p:ph sz="half" idx="2"/>
          </p:nvPr>
        </p:nvSpPr>
        <p:spPr>
          <a:xfrm>
            <a:off x="8454776" y="1597088"/>
            <a:ext cx="3513290" cy="3192976"/>
          </a:xfrm>
          <a:ln w="28575">
            <a:solidFill>
              <a:srgbClr val="C00000"/>
            </a:solidFill>
            <a:prstDash val="dashDot"/>
          </a:ln>
        </p:spPr>
        <p:txBody>
          <a:bodyPr vert="horz" lIns="91440" tIns="45720" rIns="91440" bIns="45720" rtlCol="0" anchor="t">
            <a:noAutofit/>
          </a:bodyPr>
          <a:lstStyle/>
          <a:p>
            <a:pPr marL="0" indent="0" algn="ctr">
              <a:buNone/>
            </a:pPr>
            <a:r>
              <a:rPr lang="en-US" sz="2300" b="1">
                <a:latin typeface="Batang"/>
                <a:ea typeface="Batang"/>
              </a:rPr>
              <a:t>If you have an intern(s) this fall, they should be in contact with you. If you have not heard from your student intern(s), please let us know.</a:t>
            </a:r>
            <a:r>
              <a:rPr lang="en-US" sz="2400" b="1">
                <a:latin typeface="Batang"/>
                <a:ea typeface="Batang"/>
              </a:rPr>
              <a:t> </a:t>
            </a:r>
            <a:r>
              <a:rPr lang="en-US" sz="2400" b="1">
                <a:latin typeface="Batang"/>
                <a:ea typeface="Batang"/>
                <a:sym typeface="Wingdings" panose="05000000000000000000" pitchFamily="2" charset="2"/>
              </a:rPr>
              <a:t> </a:t>
            </a:r>
            <a:endParaRPr lang="en-US" sz="2400">
              <a:latin typeface="Batang" panose="02030600000101010101" pitchFamily="18" charset="-127"/>
              <a:ea typeface="Batang" panose="02030600000101010101" pitchFamily="18" charset="-127"/>
            </a:endParaRPr>
          </a:p>
        </p:txBody>
      </p:sp>
      <p:pic>
        <p:nvPicPr>
          <p:cNvPr id="4" name="Picture 3"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356" y="0"/>
            <a:ext cx="9603275" cy="754178"/>
          </a:xfrm>
        </p:spPr>
        <p:txBody>
          <a:bodyPr>
            <a:normAutofit fontScale="90000"/>
          </a:bodyPr>
          <a:lstStyle/>
          <a:p>
            <a:pPr algn="ctr"/>
            <a:r>
              <a:rPr lang="en-US" sz="4400" b="1">
                <a:latin typeface="Batang" panose="02030600000101010101" pitchFamily="18" charset="-127"/>
                <a:ea typeface="Batang" panose="02030600000101010101" pitchFamily="18" charset="-127"/>
              </a:rPr>
              <a:t>Who’s Who?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1701830"/>
              </p:ext>
            </p:extLst>
          </p:nvPr>
        </p:nvGraphicFramePr>
        <p:xfrm>
          <a:off x="1790700" y="1143000"/>
          <a:ext cx="8610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47367" y="5136731"/>
            <a:ext cx="1447800" cy="400110"/>
          </a:xfrm>
          <a:prstGeom prst="rect">
            <a:avLst/>
          </a:prstGeom>
          <a:noFill/>
        </p:spPr>
        <p:txBody>
          <a:bodyPr wrap="square" rtlCol="0">
            <a:spAutoFit/>
          </a:bodyPr>
          <a:lstStyle/>
          <a:p>
            <a:r>
              <a:rPr lang="en-US" sz="2000">
                <a:solidFill>
                  <a:schemeClr val="bg1"/>
                </a:solidFill>
              </a:rPr>
              <a:t>Agency</a:t>
            </a:r>
          </a:p>
        </p:txBody>
      </p:sp>
      <p:sp>
        <p:nvSpPr>
          <p:cNvPr id="6" name="TextBox 5"/>
          <p:cNvSpPr txBox="1"/>
          <p:nvPr/>
        </p:nvSpPr>
        <p:spPr>
          <a:xfrm>
            <a:off x="4648200" y="5136731"/>
            <a:ext cx="2895600" cy="400110"/>
          </a:xfrm>
          <a:prstGeom prst="rect">
            <a:avLst/>
          </a:prstGeom>
          <a:noFill/>
        </p:spPr>
        <p:txBody>
          <a:bodyPr wrap="square" rtlCol="0">
            <a:spAutoFit/>
          </a:bodyPr>
          <a:lstStyle/>
          <a:p>
            <a:pPr algn="ctr"/>
            <a:r>
              <a:rPr lang="en-US" sz="2000">
                <a:solidFill>
                  <a:schemeClr val="bg1"/>
                </a:solidFill>
              </a:rPr>
              <a:t>Intern</a:t>
            </a:r>
          </a:p>
        </p:txBody>
      </p:sp>
      <p:sp>
        <p:nvSpPr>
          <p:cNvPr id="7" name="TextBox 6"/>
          <p:cNvSpPr txBox="1"/>
          <p:nvPr/>
        </p:nvSpPr>
        <p:spPr>
          <a:xfrm>
            <a:off x="7600950" y="5136731"/>
            <a:ext cx="2743200" cy="400110"/>
          </a:xfrm>
          <a:prstGeom prst="rect">
            <a:avLst/>
          </a:prstGeom>
          <a:noFill/>
        </p:spPr>
        <p:txBody>
          <a:bodyPr wrap="square" rtlCol="0">
            <a:spAutoFit/>
          </a:bodyPr>
          <a:lstStyle/>
          <a:p>
            <a:pPr algn="ctr"/>
            <a:r>
              <a:rPr lang="en-US" sz="2000">
                <a:solidFill>
                  <a:schemeClr val="bg1"/>
                </a:solidFill>
              </a:rPr>
              <a:t>University Faculty</a:t>
            </a:r>
          </a:p>
        </p:txBody>
      </p:sp>
      <p:pic>
        <p:nvPicPr>
          <p:cNvPr id="8" name="Picture 4" descr="Usiacad Monog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126491" y="1321159"/>
            <a:ext cx="1529610" cy="15474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54690"/>
      </p:ext>
    </p:extLst>
  </p:cSld>
  <p:clrMapOvr>
    <a:masterClrMapping/>
  </p:clrMapOvr>
  <mc:AlternateContent xmlns:mc="http://schemas.openxmlformats.org/markup-compatibility/2006" xmlns:p14="http://schemas.microsoft.com/office/powerpoint/2010/main">
    <mc:Choice Requires="p14">
      <p:transition spd="slow">
        <p14:flash/>
        <p:sndAc>
          <p:endSnd/>
        </p:sndAc>
      </p:transition>
    </mc:Choice>
    <mc:Fallback xmlns="">
      <p:transition spd="slow">
        <p:fade/>
        <p:sndAc>
          <p:end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49683" y="1240076"/>
            <a:ext cx="3212444" cy="4584527"/>
          </a:xfrm>
        </p:spPr>
        <p:txBody>
          <a:bodyPr vert="horz" lIns="91440" tIns="45720" rIns="91440" bIns="45720" rtlCol="0" anchor="t">
            <a:normAutofit/>
          </a:bodyPr>
          <a:lstStyle/>
          <a:p>
            <a:r>
              <a:rPr lang="en-US" sz="4800">
                <a:solidFill>
                  <a:srgbClr val="FFFFFF"/>
                </a:solidFill>
              </a:rPr>
              <a:t>Who can supervise interns?</a:t>
            </a:r>
            <a:br>
              <a:rPr lang="en-US" sz="4800">
                <a:solidFill>
                  <a:srgbClr val="FFFFFF"/>
                </a:solidFill>
              </a:rPr>
            </a:br>
            <a:br>
              <a:rPr lang="en-US" sz="4800">
                <a:solidFill>
                  <a:srgbClr val="FFFFFF"/>
                </a:solidFill>
              </a:rPr>
            </a:br>
            <a:r>
              <a:rPr lang="en-US" sz="4800">
                <a:solidFill>
                  <a:srgbClr val="FFFFFF"/>
                </a:solidFill>
              </a:rPr>
              <a:t>  </a:t>
            </a:r>
          </a:p>
        </p:txBody>
      </p:sp>
      <p:sp>
        <p:nvSpPr>
          <p:cNvPr id="6" name="Content Placeholder 5"/>
          <p:cNvSpPr>
            <a:spLocks noGrp="1"/>
          </p:cNvSpPr>
          <p:nvPr>
            <p:ph sz="half" idx="1"/>
          </p:nvPr>
        </p:nvSpPr>
        <p:spPr>
          <a:xfrm>
            <a:off x="4705594" y="1240077"/>
            <a:ext cx="6034827" cy="4916465"/>
          </a:xfrm>
        </p:spPr>
        <p:txBody>
          <a:bodyPr vert="horz" lIns="91440" tIns="45720" rIns="91440" bIns="45720" rtlCol="0" anchor="t">
            <a:normAutofit/>
          </a:bodyPr>
          <a:lstStyle/>
          <a:p>
            <a:pPr>
              <a:lnSpc>
                <a:spcPct val="110000"/>
              </a:lnSpc>
            </a:pPr>
            <a:r>
              <a:rPr lang="en-US" b="1"/>
              <a:t>Generalist: </a:t>
            </a:r>
          </a:p>
          <a:p>
            <a:pPr lvl="1">
              <a:lnSpc>
                <a:spcPct val="110000"/>
              </a:lnSpc>
            </a:pPr>
            <a:r>
              <a:rPr lang="en-US" b="1"/>
              <a:t>BSW I &amp; II and MSW I - social work students must be supervised by a BSW, LBSW, LSW, or LCSW</a:t>
            </a:r>
          </a:p>
          <a:p>
            <a:pPr lvl="1">
              <a:lnSpc>
                <a:spcPct val="110000"/>
              </a:lnSpc>
            </a:pPr>
            <a:r>
              <a:rPr lang="en-US" b="1"/>
              <a:t>Supervisor without social work degree can be task supervisor. Students will be required to meet with a licensed supervisor to provide 1 hour of supervision a week.</a:t>
            </a:r>
          </a:p>
          <a:p>
            <a:pPr>
              <a:lnSpc>
                <a:spcPct val="110000"/>
              </a:lnSpc>
            </a:pPr>
            <a:endParaRPr lang="en-US" b="1"/>
          </a:p>
          <a:p>
            <a:pPr>
              <a:lnSpc>
                <a:spcPct val="110000"/>
              </a:lnSpc>
            </a:pPr>
            <a:r>
              <a:rPr lang="en-US" b="1"/>
              <a:t>Clinical: </a:t>
            </a:r>
          </a:p>
          <a:p>
            <a:pPr lvl="1">
              <a:lnSpc>
                <a:spcPct val="110000"/>
              </a:lnSpc>
            </a:pPr>
            <a:r>
              <a:rPr lang="en-US" b="1"/>
              <a:t>MSW II – must be supervised by LCSW</a:t>
            </a:r>
          </a:p>
          <a:p>
            <a:pPr lvl="1">
              <a:lnSpc>
                <a:spcPct val="110000"/>
              </a:lnSpc>
            </a:pPr>
            <a:r>
              <a:rPr lang="en-US" b="1"/>
              <a:t>For clinical students also seeking OASAS certification supervision must be by an LCSW and or LCAC with 5 years experience.  </a:t>
            </a:r>
            <a:endParaRPr lang="en-US"/>
          </a:p>
        </p:txBody>
      </p:sp>
      <p:pic>
        <p:nvPicPr>
          <p:cNvPr id="4" name="Picture 3"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8586" y="6179473"/>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0948AF-CCFD-4BF4-A4E4-EEC7DC6902A6}"/>
              </a:ext>
            </a:extLst>
          </p:cNvPr>
          <p:cNvSpPr txBox="1"/>
          <p:nvPr/>
        </p:nvSpPr>
        <p:spPr>
          <a:xfrm>
            <a:off x="123327" y="4566473"/>
            <a:ext cx="11905129" cy="369332"/>
          </a:xfrm>
          <a:prstGeom prst="rect">
            <a:avLst/>
          </a:prstGeom>
          <a:noFill/>
        </p:spPr>
        <p:txBody>
          <a:bodyPr wrap="square" lIns="91440" tIns="45720" rIns="91440" bIns="45720" rtlCol="0" anchor="t">
            <a:spAutoFit/>
          </a:bodyPr>
          <a:lstStyle/>
          <a:p>
            <a:pPr algn="ctr">
              <a:spcAft>
                <a:spcPts val="600"/>
              </a:spcAft>
            </a:pPr>
            <a:r>
              <a:rPr lang="en-US" b="1">
                <a:solidFill>
                  <a:schemeClr val="bg1"/>
                </a:solidFill>
                <a:latin typeface="Batang"/>
                <a:ea typeface="Batang"/>
              </a:rPr>
              <a:t> </a:t>
            </a:r>
            <a:endParaRPr lang="en-US">
              <a:latin typeface="Batang"/>
              <a:ea typeface="Batang"/>
            </a:endParaRPr>
          </a:p>
        </p:txBody>
      </p:sp>
    </p:spTree>
    <p:extLst>
      <p:ext uri="{BB962C8B-B14F-4D97-AF65-F5344CB8AC3E}">
        <p14:creationId xmlns:p14="http://schemas.microsoft.com/office/powerpoint/2010/main" val="1339276486"/>
      </p:ext>
    </p:extLst>
  </p:cSld>
  <p:clrMapOvr>
    <a:masterClrMapping/>
  </p:clrMapOvr>
  <mc:AlternateContent xmlns:mc="http://schemas.openxmlformats.org/markup-compatibility/2006" xmlns:p14="http://schemas.microsoft.com/office/powerpoint/2010/main">
    <mc:Choice Requires="p14">
      <p:transition spd="med" p14:dur="700" advTm="5244">
        <p:fade/>
      </p:transition>
    </mc:Choice>
    <mc:Fallback xmlns="">
      <p:transition spd="med" advTm="5244">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93" y="1543842"/>
            <a:ext cx="3357002" cy="2554545"/>
          </a:xfrm>
          <a:prstGeom prst="rect">
            <a:avLst/>
          </a:prstGeom>
        </p:spPr>
        <p:txBody>
          <a:bodyPr wrap="square">
            <a:spAutoFit/>
          </a:bodyPr>
          <a:lstStyle/>
          <a:p>
            <a:pPr algn="ctr"/>
            <a:r>
              <a:rPr lang="en-US" sz="4000" b="1">
                <a:latin typeface="Batang" panose="02030600000101010101" pitchFamily="18" charset="-127"/>
                <a:ea typeface="Batang" panose="02030600000101010101" pitchFamily="18" charset="-127"/>
              </a:rPr>
              <a:t>Task Instructor*/ Supervisor’s Roles </a:t>
            </a:r>
          </a:p>
        </p:txBody>
      </p:sp>
      <p:sp>
        <p:nvSpPr>
          <p:cNvPr id="3" name="Content Placeholder 1"/>
          <p:cNvSpPr txBox="1">
            <a:spLocks/>
          </p:cNvSpPr>
          <p:nvPr/>
        </p:nvSpPr>
        <p:spPr>
          <a:xfrm>
            <a:off x="4178832" y="647389"/>
            <a:ext cx="7499715" cy="5484318"/>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00000"/>
              </a:lnSpc>
            </a:pPr>
            <a:r>
              <a:rPr lang="en-US" b="1">
                <a:latin typeface="Batang" panose="02030600000101010101" pitchFamily="18" charset="-127"/>
                <a:ea typeface="Batang" panose="02030600000101010101" pitchFamily="18" charset="-127"/>
              </a:rPr>
              <a:t>A Task Instructor/Supervisor is someone within the agency that the Agency Field Instructor/Supervisor assigns the intern to learn a specific skill or experience with a particular population. </a:t>
            </a:r>
          </a:p>
          <a:p>
            <a:pPr marL="0" indent="0">
              <a:lnSpc>
                <a:spcPct val="100000"/>
              </a:lnSpc>
              <a:buNone/>
            </a:pPr>
            <a:endParaRPr lang="en-US" b="1">
              <a:latin typeface="Batang" panose="02030600000101010101" pitchFamily="18" charset="-127"/>
              <a:ea typeface="Batang" panose="02030600000101010101" pitchFamily="18" charset="-127"/>
            </a:endParaRPr>
          </a:p>
          <a:p>
            <a:pPr lvl="1">
              <a:lnSpc>
                <a:spcPct val="100000"/>
              </a:lnSpc>
            </a:pPr>
            <a:r>
              <a:rPr lang="en-US" sz="2000" b="1" u="sng">
                <a:latin typeface="Batang" panose="02030600000101010101" pitchFamily="18" charset="-127"/>
                <a:ea typeface="Batang" panose="02030600000101010101" pitchFamily="18" charset="-127"/>
              </a:rPr>
              <a:t>Example</a:t>
            </a:r>
            <a:r>
              <a:rPr lang="en-US" sz="2000" b="1">
                <a:latin typeface="Batang" panose="02030600000101010101" pitchFamily="18" charset="-127"/>
                <a:ea typeface="Batang" panose="02030600000101010101" pitchFamily="18" charset="-127"/>
              </a:rPr>
              <a:t>: If I work only with adults with SMI and I was the Agency Field Instructor/Supervisor for an intern, I could assign the intern to work with a child and adolescent therapist within my agency. I would remain the supervisor, but the student would get the experience of working with children. </a:t>
            </a:r>
          </a:p>
          <a:p>
            <a:pPr marL="457200" lvl="1" indent="0">
              <a:lnSpc>
                <a:spcPct val="100000"/>
              </a:lnSpc>
              <a:buNone/>
            </a:pPr>
            <a:endParaRPr lang="en-US" sz="2000" b="1">
              <a:latin typeface="Batang" panose="02030600000101010101" pitchFamily="18" charset="-127"/>
              <a:ea typeface="Batang" panose="02030600000101010101" pitchFamily="18" charset="-127"/>
            </a:endParaRPr>
          </a:p>
          <a:p>
            <a:pPr>
              <a:lnSpc>
                <a:spcPct val="100000"/>
              </a:lnSpc>
            </a:pPr>
            <a:r>
              <a:rPr lang="en-US" b="1">
                <a:latin typeface="Batang" panose="02030600000101010101" pitchFamily="18" charset="-127"/>
                <a:ea typeface="Batang" panose="02030600000101010101" pitchFamily="18" charset="-127"/>
              </a:rPr>
              <a:t>The Task Instructor/Supervisor and the Agency Field Instructor/Supervisor would need to </a:t>
            </a:r>
            <a:r>
              <a:rPr lang="en-US" b="1" u="sng">
                <a:latin typeface="Batang" panose="02030600000101010101" pitchFamily="18" charset="-127"/>
                <a:ea typeface="Batang" panose="02030600000101010101" pitchFamily="18" charset="-127"/>
              </a:rPr>
              <a:t>communicate with each other on the intern’s progress</a:t>
            </a:r>
            <a:r>
              <a:rPr lang="en-US" b="1">
                <a:latin typeface="Batang" panose="02030600000101010101" pitchFamily="18" charset="-127"/>
                <a:ea typeface="Batang" panose="02030600000101010101" pitchFamily="18" charset="-127"/>
              </a:rPr>
              <a:t>. </a:t>
            </a:r>
          </a:p>
          <a:p>
            <a:pPr marL="0" indent="0">
              <a:buFont typeface="Arial" panose="020B0604020202020204" pitchFamily="34" charset="0"/>
              <a:buNone/>
            </a:pPr>
            <a:endParaRPr lang="en-US" b="1">
              <a:latin typeface="Batang" panose="02030600000101010101" pitchFamily="18" charset="-127"/>
              <a:ea typeface="Batang" panose="02030600000101010101" pitchFamily="18" charset="-127"/>
            </a:endParaRPr>
          </a:p>
          <a:p>
            <a:pPr marL="0" indent="0">
              <a:buFont typeface="Arial" panose="020B0604020202020204" pitchFamily="34" charset="0"/>
              <a:buNone/>
            </a:pPr>
            <a:endParaRPr lang="en-US" sz="1400" b="1">
              <a:latin typeface="Batang" panose="02030600000101010101" pitchFamily="18" charset="-127"/>
              <a:ea typeface="Batang" panose="02030600000101010101" pitchFamily="18" charset="-127"/>
            </a:endParaRPr>
          </a:p>
          <a:p>
            <a:endParaRPr lang="en-US" sz="200" b="1">
              <a:latin typeface="Batang" panose="02030600000101010101" pitchFamily="18" charset="-127"/>
              <a:ea typeface="Batang" panose="02030600000101010101" pitchFamily="18" charset="-127"/>
            </a:endParaRPr>
          </a:p>
        </p:txBody>
      </p:sp>
      <p:sp>
        <p:nvSpPr>
          <p:cNvPr id="4" name="TextBox 3"/>
          <p:cNvSpPr txBox="1"/>
          <p:nvPr/>
        </p:nvSpPr>
        <p:spPr>
          <a:xfrm>
            <a:off x="1275128" y="6131707"/>
            <a:ext cx="8442614" cy="646331"/>
          </a:xfrm>
          <a:prstGeom prst="rect">
            <a:avLst/>
          </a:prstGeom>
          <a:noFill/>
        </p:spPr>
        <p:txBody>
          <a:bodyPr wrap="square" rtlCol="0">
            <a:spAutoFit/>
          </a:bodyPr>
          <a:lstStyle/>
          <a:p>
            <a:pPr algn="ctr"/>
            <a:r>
              <a:rPr lang="en-US" sz="3600" b="1" i="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*This is an optional agency role</a:t>
            </a:r>
          </a:p>
        </p:txBody>
      </p:sp>
      <p:pic>
        <p:nvPicPr>
          <p:cNvPr id="5" name="Picture 4"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672" y="105948"/>
            <a:ext cx="935898" cy="6785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t="7779" b="16644"/>
          <a:stretch/>
        </p:blipFill>
        <p:spPr>
          <a:xfrm rot="16200000" flipV="1">
            <a:off x="959958" y="3053853"/>
            <a:ext cx="5489763" cy="272478"/>
          </a:xfrm>
          <a:prstGeom prst="rect">
            <a:avLst/>
          </a:prstGeom>
        </p:spPr>
      </p:pic>
    </p:spTree>
    <p:extLst>
      <p:ext uri="{BB962C8B-B14F-4D97-AF65-F5344CB8AC3E}">
        <p14:creationId xmlns:p14="http://schemas.microsoft.com/office/powerpoint/2010/main" val="96129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a:latin typeface="Batang" panose="02030600000101010101" pitchFamily="18" charset="-127"/>
                <a:ea typeface="Batang" panose="02030600000101010101" pitchFamily="18" charset="-127"/>
              </a:rPr>
              <a:t>Advanced Clinical Student: MSW II</a:t>
            </a:r>
          </a:p>
        </p:txBody>
      </p:sp>
      <p:sp>
        <p:nvSpPr>
          <p:cNvPr id="3" name="Content Placeholder 2"/>
          <p:cNvSpPr>
            <a:spLocks noGrp="1"/>
          </p:cNvSpPr>
          <p:nvPr>
            <p:ph sz="half" idx="1"/>
          </p:nvPr>
        </p:nvSpPr>
        <p:spPr>
          <a:xfrm>
            <a:off x="994299" y="1890944"/>
            <a:ext cx="4780019" cy="3568529"/>
          </a:xfrm>
        </p:spPr>
        <p:txBody>
          <a:bodyPr>
            <a:noAutofit/>
          </a:bodyPr>
          <a:lstStyle/>
          <a:p>
            <a:pPr>
              <a:lnSpc>
                <a:spcPct val="100000"/>
              </a:lnSpc>
            </a:pPr>
            <a:r>
              <a:rPr lang="en-US" b="1">
                <a:latin typeface="Batang" panose="02030600000101010101" pitchFamily="18" charset="-127"/>
                <a:ea typeface="Batang" panose="02030600000101010101" pitchFamily="18" charset="-127"/>
              </a:rPr>
              <a:t>All USI MSW students complete a clinical field practicum. </a:t>
            </a:r>
          </a:p>
          <a:p>
            <a:pPr>
              <a:lnSpc>
                <a:spcPct val="100000"/>
              </a:lnSpc>
            </a:pPr>
            <a:r>
              <a:rPr lang="en-US" b="1">
                <a:latin typeface="Batang" panose="02030600000101010101" pitchFamily="18" charset="-127"/>
                <a:ea typeface="Batang" panose="02030600000101010101" pitchFamily="18" charset="-127"/>
              </a:rPr>
              <a:t>The advanced clinical placement provides agency-based opportunities for clinical social work practice. </a:t>
            </a:r>
          </a:p>
          <a:p>
            <a:pPr>
              <a:lnSpc>
                <a:spcPct val="100000"/>
              </a:lnSpc>
            </a:pPr>
            <a:r>
              <a:rPr lang="en-US" b="1">
                <a:latin typeface="Batang" panose="02030600000101010101" pitchFamily="18" charset="-127"/>
                <a:ea typeface="Batang" panose="02030600000101010101" pitchFamily="18" charset="-127"/>
              </a:rPr>
              <a:t>The focus of a clinical practicum is to provide students with opportunities to demonstrate CSWE’s competencies at the clinical level of social work practice. </a:t>
            </a:r>
          </a:p>
        </p:txBody>
      </p:sp>
      <p:sp>
        <p:nvSpPr>
          <p:cNvPr id="6" name="Content Placeholder 5">
            <a:extLst>
              <a:ext uri="{FF2B5EF4-FFF2-40B4-BE49-F238E27FC236}">
                <a16:creationId xmlns:a16="http://schemas.microsoft.com/office/drawing/2014/main" id="{A3A6F583-2CD4-E60A-CBF3-00035E8CB627}"/>
              </a:ext>
            </a:extLst>
          </p:cNvPr>
          <p:cNvSpPr>
            <a:spLocks noGrp="1"/>
          </p:cNvSpPr>
          <p:nvPr>
            <p:ph sz="half" idx="2"/>
          </p:nvPr>
        </p:nvSpPr>
        <p:spPr>
          <a:xfrm>
            <a:off x="6095605" y="2017342"/>
            <a:ext cx="5102095" cy="3441521"/>
          </a:xfrm>
        </p:spPr>
        <p:txBody>
          <a:bodyPr/>
          <a:lstStyle/>
          <a:p>
            <a:pPr>
              <a:lnSpc>
                <a:spcPct val="100000"/>
              </a:lnSpc>
            </a:pPr>
            <a:r>
              <a:rPr lang="en-US" sz="2000" b="1">
                <a:latin typeface="Batang" panose="02030600000101010101" pitchFamily="18" charset="-127"/>
                <a:ea typeface="Batang" panose="02030600000101010101" pitchFamily="18" charset="-127"/>
              </a:rPr>
              <a:t>The clinical practicum is advanced; reflecting the specialized knowledge, skills, and values of an advanced clinical practitioner. </a:t>
            </a:r>
          </a:p>
          <a:p>
            <a:pPr>
              <a:lnSpc>
                <a:spcPct val="100000"/>
              </a:lnSpc>
            </a:pPr>
            <a:r>
              <a:rPr lang="en-US" sz="2000" b="1">
                <a:latin typeface="Batang" panose="02030600000101010101" pitchFamily="18" charset="-127"/>
                <a:ea typeface="Batang" panose="02030600000101010101" pitchFamily="18" charset="-127"/>
              </a:rPr>
              <a:t>MSW II field placements provide a mix of generalist and clinical activities, with the emphasis being on the student developing therapeutic skills.</a:t>
            </a:r>
          </a:p>
          <a:p>
            <a:endParaRPr lang="en-US"/>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B11AA0-E408-668E-D24A-90A41826FB1D}"/>
              </a:ext>
            </a:extLst>
          </p:cNvPr>
          <p:cNvSpPr txBox="1"/>
          <p:nvPr/>
        </p:nvSpPr>
        <p:spPr>
          <a:xfrm>
            <a:off x="73495" y="6226126"/>
            <a:ext cx="11905129" cy="800219"/>
          </a:xfrm>
          <a:prstGeom prst="rect">
            <a:avLst/>
          </a:prstGeom>
          <a:noFill/>
        </p:spPr>
        <p:txBody>
          <a:bodyPr wrap="square" rtlCol="0">
            <a:spAutoFit/>
          </a:bodyPr>
          <a:lstStyle/>
          <a:p>
            <a:pPr algn="ctr"/>
            <a:r>
              <a:rPr lang="en-US" sz="1800" b="1">
                <a:solidFill>
                  <a:schemeClr val="bg1"/>
                </a:solidFill>
                <a:latin typeface="Batang" panose="02030600000101010101" pitchFamily="18" charset="-127"/>
                <a:ea typeface="Batang" panose="02030600000101010101" pitchFamily="18" charset="-127"/>
              </a:rPr>
              <a:t> </a:t>
            </a:r>
            <a:r>
              <a:rPr lang="en-US" sz="2800" b="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Advanced Clinical Students </a:t>
            </a:r>
            <a:r>
              <a:rPr lang="en-US" sz="2800" b="1" u="sng">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MUST</a:t>
            </a:r>
            <a:r>
              <a:rPr lang="en-US" sz="2800" b="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be supervised by an LCSW </a:t>
            </a:r>
          </a:p>
          <a:p>
            <a:pPr algn="ctr"/>
            <a:endParaRPr lang="en-US"/>
          </a:p>
        </p:txBody>
      </p:sp>
    </p:spTree>
    <p:extLst>
      <p:ext uri="{BB962C8B-B14F-4D97-AF65-F5344CB8AC3E}">
        <p14:creationId xmlns:p14="http://schemas.microsoft.com/office/powerpoint/2010/main" val="415222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4022" y="1804704"/>
            <a:ext cx="3902552" cy="4584527"/>
          </a:xfrm>
        </p:spPr>
        <p:txBody>
          <a:bodyPr vert="horz" lIns="91440" tIns="45720" rIns="91440" bIns="45720" rtlCol="0" anchor="t">
            <a:normAutofit/>
          </a:bodyPr>
          <a:lstStyle/>
          <a:p>
            <a:r>
              <a:rPr lang="en-US" sz="6000" dirty="0">
                <a:solidFill>
                  <a:srgbClr val="FFFFFF"/>
                </a:solidFill>
              </a:rPr>
              <a:t>Student’s Role</a:t>
            </a:r>
          </a:p>
        </p:txBody>
      </p:sp>
      <p:sp>
        <p:nvSpPr>
          <p:cNvPr id="6" name="Content Placeholder 5"/>
          <p:cNvSpPr>
            <a:spLocks noGrp="1"/>
          </p:cNvSpPr>
          <p:nvPr>
            <p:ph sz="half" idx="1"/>
          </p:nvPr>
        </p:nvSpPr>
        <p:spPr>
          <a:xfrm>
            <a:off x="4752237" y="509519"/>
            <a:ext cx="6211038" cy="6167506"/>
          </a:xfrm>
        </p:spPr>
        <p:txBody>
          <a:bodyPr vert="horz" lIns="91440" tIns="45720" rIns="91440" bIns="45720" rtlCol="0" anchor="t">
            <a:normAutofit/>
          </a:bodyPr>
          <a:lstStyle/>
          <a:p>
            <a:pPr lvl="1"/>
            <a:r>
              <a:rPr lang="en-US" sz="2300" b="1"/>
              <a:t>Reflect on the tasks of the week</a:t>
            </a:r>
          </a:p>
          <a:p>
            <a:pPr lvl="1"/>
            <a:r>
              <a:rPr lang="en-US" sz="2300" b="1"/>
              <a:t>Explore any conflictual feelings </a:t>
            </a:r>
          </a:p>
          <a:p>
            <a:pPr lvl="1"/>
            <a:r>
              <a:rPr lang="en-US" sz="2300" b="1"/>
              <a:t>Exercise critical thinking skills </a:t>
            </a:r>
          </a:p>
          <a:p>
            <a:pPr lvl="1"/>
            <a:r>
              <a:rPr lang="en-US" sz="2300" b="1"/>
              <a:t>Focus attention to the Student Learning Plan (SLP), including CSWE Competencies</a:t>
            </a:r>
          </a:p>
          <a:p>
            <a:pPr lvl="1"/>
            <a:r>
              <a:rPr lang="en-US" sz="2300" b="1"/>
              <a:t>Master the NASW Code of Ethics </a:t>
            </a:r>
          </a:p>
          <a:p>
            <a:pPr lvl="1"/>
            <a:r>
              <a:rPr lang="en-US" sz="2300" b="1"/>
              <a:t>Be open to feedback </a:t>
            </a:r>
          </a:p>
          <a:p>
            <a:pPr lvl="1"/>
            <a:r>
              <a:rPr lang="en-US" sz="2300" b="1"/>
              <a:t>Set a mutually agreed upon schedule and stick to it </a:t>
            </a:r>
          </a:p>
          <a:p>
            <a:pPr lvl="1"/>
            <a:r>
              <a:rPr lang="en-US" sz="2300" b="1"/>
              <a:t>Facilitate communication between Faculty Field Liaison/Instructor and Agency Field Supervisor/Instructor</a:t>
            </a:r>
          </a:p>
          <a:p>
            <a:pPr lvl="1"/>
            <a:endParaRPr lang="en-US" b="1"/>
          </a:p>
          <a:p>
            <a:pPr lvl="1"/>
            <a:endParaRPr lang="en-US" b="1"/>
          </a:p>
          <a:p>
            <a:pPr lvl="1"/>
            <a:endParaRPr lang="en-US"/>
          </a:p>
          <a:p>
            <a:pPr marL="426645" lvl="1"/>
            <a:endParaRPr lang="en-US"/>
          </a:p>
        </p:txBody>
      </p:sp>
      <p:pic>
        <p:nvPicPr>
          <p:cNvPr id="8" name="Picture 7"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5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AAC6-E91E-4760-8337-42E10512B659}"/>
              </a:ext>
            </a:extLst>
          </p:cNvPr>
          <p:cNvSpPr>
            <a:spLocks noGrp="1"/>
          </p:cNvSpPr>
          <p:nvPr>
            <p:ph type="title"/>
          </p:nvPr>
        </p:nvSpPr>
        <p:spPr>
          <a:xfrm>
            <a:off x="1021192" y="0"/>
            <a:ext cx="9603275" cy="678706"/>
          </a:xfrm>
        </p:spPr>
        <p:txBody>
          <a:bodyPr>
            <a:normAutofit fontScale="90000"/>
          </a:bodyPr>
          <a:lstStyle/>
          <a:p>
            <a:pPr algn="ctr"/>
            <a:r>
              <a:rPr lang="en-US" sz="4400" b="1">
                <a:latin typeface="Batang" panose="02030600000101010101" pitchFamily="18" charset="-127"/>
                <a:ea typeface="Batang" panose="02030600000101010101" pitchFamily="18" charset="-127"/>
              </a:rPr>
              <a:t>Faculty Field Liaisons</a:t>
            </a:r>
            <a:endParaRPr lang="en-US" sz="4400" b="1">
              <a:latin typeface="Batang"/>
            </a:endParaRPr>
          </a:p>
        </p:txBody>
      </p:sp>
      <p:sp>
        <p:nvSpPr>
          <p:cNvPr id="5" name="Content Placeholder 2"/>
          <p:cNvSpPr>
            <a:spLocks noGrp="1"/>
          </p:cNvSpPr>
          <p:nvPr>
            <p:ph idx="1"/>
          </p:nvPr>
        </p:nvSpPr>
        <p:spPr>
          <a:xfrm>
            <a:off x="7024162" y="1487877"/>
            <a:ext cx="5131240" cy="3993259"/>
          </a:xfrm>
        </p:spPr>
        <p:txBody>
          <a:bodyPr>
            <a:noAutofit/>
          </a:bodyPr>
          <a:lstStyle/>
          <a:p>
            <a:pPr marL="274320" indent="-274320">
              <a:lnSpc>
                <a:spcPct val="100000"/>
              </a:lnSpc>
              <a:buNone/>
            </a:pPr>
            <a:r>
              <a:rPr lang="en-US" b="1" i="1" dirty="0">
                <a:latin typeface="Batang" panose="02030600000101010101" pitchFamily="18" charset="-127"/>
                <a:ea typeface="Batang" panose="02030600000101010101" pitchFamily="18" charset="-127"/>
              </a:rPr>
              <a:t>Dr. Kathy Elpers, LCSW</a:t>
            </a:r>
          </a:p>
          <a:p>
            <a:pPr marL="274320" indent="-274320">
              <a:lnSpc>
                <a:spcPct val="100000"/>
              </a:lnSpc>
              <a:buNone/>
            </a:pPr>
            <a:r>
              <a:rPr lang="en-US" b="1" dirty="0">
                <a:latin typeface="Batang" panose="02030600000101010101" pitchFamily="18" charset="-127"/>
                <a:ea typeface="Batang" panose="02030600000101010101" pitchFamily="18" charset="-127"/>
              </a:rPr>
              <a:t>	</a:t>
            </a:r>
            <a:r>
              <a:rPr lang="en-US" b="1" u="sng" dirty="0">
                <a:solidFill>
                  <a:srgbClr val="333333"/>
                </a:solidFill>
                <a:latin typeface="Batang" panose="02030600000101010101" pitchFamily="18" charset="-127"/>
                <a:ea typeface="Batang" panose="02030600000101010101" pitchFamily="18" charset="-127"/>
                <a:hlinkClick r:id="rId3"/>
              </a:rPr>
              <a:t>kelpers@usi.edu</a:t>
            </a:r>
            <a:r>
              <a:rPr lang="en-US" b="1" u="sng" dirty="0">
                <a:solidFill>
                  <a:srgbClr val="333333"/>
                </a:solidFill>
                <a:latin typeface="Batang" panose="02030600000101010101" pitchFamily="18" charset="-127"/>
                <a:ea typeface="Batang" panose="02030600000101010101" pitchFamily="18" charset="-127"/>
              </a:rPr>
              <a:t> </a:t>
            </a:r>
            <a:endParaRPr lang="en-US" sz="900" b="1" i="1" u="sng" dirty="0">
              <a:solidFill>
                <a:srgbClr val="333333"/>
              </a:solidFill>
              <a:latin typeface="Batang" panose="02030600000101010101" pitchFamily="18" charset="-127"/>
              <a:ea typeface="Batang" panose="02030600000101010101" pitchFamily="18" charset="-127"/>
            </a:endParaRPr>
          </a:p>
          <a:p>
            <a:pPr marL="274320" indent="-274320">
              <a:lnSpc>
                <a:spcPct val="100000"/>
              </a:lnSpc>
              <a:buNone/>
            </a:pPr>
            <a:r>
              <a:rPr lang="en-US" b="1" i="1" dirty="0">
                <a:latin typeface="Batang" panose="02030600000101010101" pitchFamily="18" charset="-127"/>
                <a:ea typeface="Batang" panose="02030600000101010101" pitchFamily="18" charset="-127"/>
              </a:rPr>
              <a:t>Ms. Patty Loehr, LCSW, LCAC</a:t>
            </a:r>
          </a:p>
          <a:p>
            <a:pPr marL="274320" indent="-274320">
              <a:lnSpc>
                <a:spcPct val="100000"/>
              </a:lnSpc>
              <a:buNone/>
            </a:pPr>
            <a:r>
              <a:rPr lang="en-US" b="1" i="1" dirty="0">
                <a:latin typeface="Batang" panose="02030600000101010101" pitchFamily="18" charset="-127"/>
                <a:ea typeface="Batang" panose="02030600000101010101" pitchFamily="18" charset="-127"/>
              </a:rPr>
              <a:t>	</a:t>
            </a:r>
            <a:r>
              <a:rPr lang="en-US" b="1" u="sng" dirty="0">
                <a:solidFill>
                  <a:srgbClr val="333333"/>
                </a:solidFill>
                <a:latin typeface="Batang" panose="02030600000101010101" pitchFamily="18" charset="-127"/>
                <a:ea typeface="Batang" panose="02030600000101010101" pitchFamily="18" charset="-127"/>
                <a:hlinkClick r:id="rId4"/>
              </a:rPr>
              <a:t>loehr@usi.edu</a:t>
            </a:r>
            <a:endParaRPr lang="en-US" b="1" u="sng" dirty="0">
              <a:solidFill>
                <a:srgbClr val="333333"/>
              </a:solidFill>
              <a:latin typeface="Batang" panose="02030600000101010101" pitchFamily="18" charset="-127"/>
              <a:ea typeface="Batang" panose="02030600000101010101" pitchFamily="18" charset="-127"/>
            </a:endParaRPr>
          </a:p>
          <a:p>
            <a:pPr marL="274320" indent="-274320">
              <a:lnSpc>
                <a:spcPct val="100000"/>
              </a:lnSpc>
              <a:buNone/>
            </a:pPr>
            <a:r>
              <a:rPr lang="en-US" b="1" i="1" dirty="0">
                <a:latin typeface="Batang" panose="02030600000101010101" pitchFamily="18" charset="-127"/>
                <a:ea typeface="Batang" panose="02030600000101010101" pitchFamily="18" charset="-127"/>
              </a:rPr>
              <a:t>Ms. Janis Lotfalian, LCSW, LMFT</a:t>
            </a:r>
          </a:p>
          <a:p>
            <a:pPr marL="731520" lvl="1" indent="-274320">
              <a:lnSpc>
                <a:spcPct val="100000"/>
              </a:lnSpc>
              <a:buNone/>
            </a:pPr>
            <a:r>
              <a:rPr lang="en-US" sz="2000" b="1" u="sng" dirty="0">
                <a:solidFill>
                  <a:srgbClr val="333333"/>
                </a:solidFill>
                <a:latin typeface="Batang" panose="02030600000101010101" pitchFamily="18" charset="-127"/>
                <a:ea typeface="Batang" panose="02030600000101010101" pitchFamily="18" charset="-127"/>
                <a:hlinkClick r:id="rId5"/>
              </a:rPr>
              <a:t>jelotfalia@usi.edu</a:t>
            </a:r>
            <a:r>
              <a:rPr lang="en-US" sz="2000" b="1" u="sng" dirty="0">
                <a:solidFill>
                  <a:srgbClr val="333333"/>
                </a:solidFill>
                <a:latin typeface="Batang" panose="02030600000101010101" pitchFamily="18" charset="-127"/>
                <a:ea typeface="Batang" panose="02030600000101010101" pitchFamily="18" charset="-127"/>
              </a:rPr>
              <a:t> </a:t>
            </a:r>
          </a:p>
          <a:p>
            <a:pPr marL="274320" indent="-274320">
              <a:lnSpc>
                <a:spcPct val="100000"/>
              </a:lnSpc>
              <a:buNone/>
            </a:pPr>
            <a:r>
              <a:rPr lang="en-US" b="1" i="1" dirty="0">
                <a:latin typeface="Batang" panose="02030600000101010101" pitchFamily="18" charset="-127"/>
                <a:ea typeface="Batang" panose="02030600000101010101" pitchFamily="18" charset="-127"/>
              </a:rPr>
              <a:t>Ms. Brandi Watson, LCSW </a:t>
            </a:r>
          </a:p>
          <a:p>
            <a:pPr marL="274320" indent="-274320">
              <a:lnSpc>
                <a:spcPct val="100000"/>
              </a:lnSpc>
              <a:buNone/>
            </a:pPr>
            <a:r>
              <a:rPr lang="en-US" b="1" dirty="0">
                <a:solidFill>
                  <a:srgbClr val="333333"/>
                </a:solidFill>
                <a:latin typeface="Batang" panose="02030600000101010101" pitchFamily="18" charset="-127"/>
                <a:ea typeface="Batang" panose="02030600000101010101" pitchFamily="18" charset="-127"/>
              </a:rPr>
              <a:t>   </a:t>
            </a:r>
            <a:r>
              <a:rPr lang="en-US" b="1" u="sng" dirty="0">
                <a:solidFill>
                  <a:srgbClr val="333333"/>
                </a:solidFill>
                <a:latin typeface="Batang" panose="02030600000101010101" pitchFamily="18" charset="-127"/>
                <a:ea typeface="Batang" panose="02030600000101010101" pitchFamily="18" charset="-127"/>
                <a:hlinkClick r:id="rId6"/>
              </a:rPr>
              <a:t>bewest@usi.edu</a:t>
            </a:r>
            <a:endParaRPr lang="en-US" b="1" u="sng" dirty="0">
              <a:solidFill>
                <a:srgbClr val="333333"/>
              </a:solidFill>
              <a:latin typeface="Batang" panose="02030600000101010101" pitchFamily="18" charset="-127"/>
              <a:ea typeface="Batang" panose="02030600000101010101" pitchFamily="18" charset="-127"/>
            </a:endParaRPr>
          </a:p>
          <a:p>
            <a:pPr marL="274320" indent="-274320">
              <a:lnSpc>
                <a:spcPct val="100000"/>
              </a:lnSpc>
              <a:buNone/>
            </a:pPr>
            <a:r>
              <a:rPr lang="en-US" b="1" i="1" dirty="0">
                <a:latin typeface="Batang" panose="02030600000101010101" pitchFamily="18" charset="-127"/>
                <a:ea typeface="Batang" panose="02030600000101010101" pitchFamily="18" charset="-127"/>
              </a:rPr>
              <a:t>Ms. Elizabeth Fallen, LCSW</a:t>
            </a:r>
          </a:p>
          <a:p>
            <a:pPr marL="274320" indent="-274320">
              <a:lnSpc>
                <a:spcPct val="100000"/>
              </a:lnSpc>
              <a:buNone/>
            </a:pPr>
            <a:r>
              <a:rPr lang="en-US" b="1" i="1" dirty="0">
                <a:solidFill>
                  <a:srgbClr val="333333"/>
                </a:solidFill>
                <a:latin typeface="Batang" panose="02030600000101010101" pitchFamily="18" charset="-127"/>
                <a:ea typeface="Batang" panose="02030600000101010101" pitchFamily="18" charset="-127"/>
              </a:rPr>
              <a:t>   </a:t>
            </a:r>
            <a:r>
              <a:rPr lang="en-US" b="1" i="1" u="sng" dirty="0">
                <a:solidFill>
                  <a:srgbClr val="333333"/>
                </a:solidFill>
                <a:latin typeface="Batang" panose="02030600000101010101" pitchFamily="18" charset="-127"/>
                <a:ea typeface="Batang" panose="02030600000101010101" pitchFamily="18" charset="-127"/>
                <a:hlinkClick r:id="rId7"/>
              </a:rPr>
              <a:t>eafallen@usi.edu</a:t>
            </a:r>
            <a:r>
              <a:rPr lang="en-US" b="1" i="1" u="sng" dirty="0">
                <a:solidFill>
                  <a:srgbClr val="333333"/>
                </a:solidFill>
                <a:latin typeface="Batang" panose="02030600000101010101" pitchFamily="18" charset="-127"/>
                <a:ea typeface="Batang" panose="02030600000101010101" pitchFamily="18" charset="-127"/>
              </a:rPr>
              <a:t> </a:t>
            </a:r>
          </a:p>
          <a:p>
            <a:pPr marL="274320" indent="-274320">
              <a:lnSpc>
                <a:spcPct val="100000"/>
              </a:lnSpc>
              <a:buNone/>
            </a:pPr>
            <a:endParaRPr lang="en-US" b="1" u="sng" dirty="0">
              <a:solidFill>
                <a:srgbClr val="333333"/>
              </a:solidFill>
              <a:latin typeface="Batang" panose="02030600000101010101" pitchFamily="18" charset="-127"/>
              <a:ea typeface="Batang" panose="02030600000101010101" pitchFamily="18" charset="-127"/>
            </a:endParaRPr>
          </a:p>
        </p:txBody>
      </p:sp>
      <p:pic>
        <p:nvPicPr>
          <p:cNvPr id="4" name="Picture 3" descr="Usiacad Monog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txBox="1">
            <a:spLocks/>
          </p:cNvSpPr>
          <p:nvPr/>
        </p:nvSpPr>
        <p:spPr>
          <a:xfrm>
            <a:off x="6155527" y="975813"/>
            <a:ext cx="4475596" cy="51206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3200" b="1" u="sng">
                <a:latin typeface="Batang" panose="02030600000101010101" pitchFamily="18" charset="-127"/>
                <a:ea typeface="Batang" panose="02030600000101010101" pitchFamily="18" charset="-127"/>
              </a:rPr>
              <a:t>Clinical</a:t>
            </a:r>
          </a:p>
        </p:txBody>
      </p:sp>
      <p:sp>
        <p:nvSpPr>
          <p:cNvPr id="8" name="Text Placeholder 4"/>
          <p:cNvSpPr txBox="1">
            <a:spLocks/>
          </p:cNvSpPr>
          <p:nvPr/>
        </p:nvSpPr>
        <p:spPr>
          <a:xfrm>
            <a:off x="537630" y="1161651"/>
            <a:ext cx="5127678" cy="51206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3200" b="1" u="sng">
                <a:latin typeface="Batang" panose="02030600000101010101" pitchFamily="18" charset="-127"/>
                <a:ea typeface="Batang" panose="02030600000101010101" pitchFamily="18" charset="-127"/>
              </a:rPr>
              <a:t>Generalist</a:t>
            </a:r>
          </a:p>
        </p:txBody>
      </p:sp>
      <p:cxnSp>
        <p:nvCxnSpPr>
          <p:cNvPr id="9" name="Straight Connector 8"/>
          <p:cNvCxnSpPr/>
          <p:nvPr/>
        </p:nvCxnSpPr>
        <p:spPr>
          <a:xfrm>
            <a:off x="6032850" y="1171253"/>
            <a:ext cx="3625" cy="46791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1476375" y="1792507"/>
            <a:ext cx="4269475" cy="407853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274320" indent="-274320">
              <a:lnSpc>
                <a:spcPct val="100000"/>
              </a:lnSpc>
              <a:buNone/>
            </a:pPr>
            <a:r>
              <a:rPr lang="en-US" b="1" i="1">
                <a:latin typeface="Batang" panose="02030600000101010101" pitchFamily="18" charset="-127"/>
                <a:ea typeface="Batang" panose="02030600000101010101" pitchFamily="18" charset="-127"/>
              </a:rPr>
              <a:t>Mr. James Akin, LCSW, LCAC</a:t>
            </a:r>
          </a:p>
          <a:p>
            <a:pPr marL="731520" lvl="1" indent="-274320">
              <a:lnSpc>
                <a:spcPct val="100000"/>
              </a:lnSpc>
              <a:buNone/>
            </a:pPr>
            <a:r>
              <a:rPr lang="en-US" sz="2000" b="1" u="sng">
                <a:solidFill>
                  <a:srgbClr val="333333"/>
                </a:solidFill>
                <a:latin typeface="Batang" panose="02030600000101010101" pitchFamily="18" charset="-127"/>
                <a:ea typeface="Batang" panose="02030600000101010101" pitchFamily="18" charset="-127"/>
                <a:hlinkClick r:id="rId9"/>
              </a:rPr>
              <a:t>jaakin@usi.edu</a:t>
            </a:r>
            <a:r>
              <a:rPr lang="en-US" sz="2000" b="1" u="sng">
                <a:solidFill>
                  <a:srgbClr val="333333"/>
                </a:solidFill>
                <a:latin typeface="Batang" panose="02030600000101010101" pitchFamily="18" charset="-127"/>
                <a:ea typeface="Batang" panose="02030600000101010101" pitchFamily="18" charset="-127"/>
              </a:rPr>
              <a:t> </a:t>
            </a:r>
            <a:endParaRPr lang="en-US" b="1" i="1">
              <a:latin typeface="Batang" panose="02030600000101010101" pitchFamily="18" charset="-127"/>
              <a:ea typeface="Batang" panose="02030600000101010101" pitchFamily="18" charset="-127"/>
            </a:endParaRPr>
          </a:p>
          <a:p>
            <a:pPr marL="274320" indent="-274320">
              <a:lnSpc>
                <a:spcPct val="100000"/>
              </a:lnSpc>
              <a:buNone/>
            </a:pPr>
            <a:r>
              <a:rPr lang="en-US" b="1" i="1">
                <a:latin typeface="Batang" panose="02030600000101010101" pitchFamily="18" charset="-127"/>
                <a:ea typeface="Batang" panose="02030600000101010101" pitchFamily="18" charset="-127"/>
              </a:rPr>
              <a:t>Dr. Veronica Huggins, LMSW      </a:t>
            </a:r>
            <a:r>
              <a:rPr lang="en-US" b="1" i="1">
                <a:latin typeface="Batang" panose="02030600000101010101" pitchFamily="18" charset="-127"/>
                <a:ea typeface="Batang" panose="02030600000101010101" pitchFamily="18" charset="-127"/>
                <a:hlinkClick r:id="rId10"/>
              </a:rPr>
              <a:t>vchuggins@usi.edu</a:t>
            </a:r>
            <a:r>
              <a:rPr lang="en-US" b="1" i="1">
                <a:latin typeface="Batang" panose="02030600000101010101" pitchFamily="18" charset="-127"/>
                <a:ea typeface="Batang" panose="02030600000101010101" pitchFamily="18" charset="-127"/>
              </a:rPr>
              <a:t> </a:t>
            </a:r>
          </a:p>
          <a:p>
            <a:pPr marL="274320" indent="-274320">
              <a:lnSpc>
                <a:spcPct val="100000"/>
              </a:lnSpc>
              <a:buNone/>
            </a:pPr>
            <a:r>
              <a:rPr lang="en-US" b="1" i="1">
                <a:latin typeface="Batang" panose="02030600000101010101" pitchFamily="18" charset="-127"/>
                <a:ea typeface="Batang" panose="02030600000101010101" pitchFamily="18" charset="-127"/>
              </a:rPr>
              <a:t>Ms. Phyllis Stone, MSW, CDVA</a:t>
            </a:r>
          </a:p>
          <a:p>
            <a:pPr marL="731520" lvl="1" indent="-274320">
              <a:lnSpc>
                <a:spcPct val="100000"/>
              </a:lnSpc>
              <a:buNone/>
            </a:pPr>
            <a:r>
              <a:rPr lang="en-US" sz="2000" b="1" u="sng">
                <a:solidFill>
                  <a:srgbClr val="333333"/>
                </a:solidFill>
                <a:latin typeface="Batang" panose="02030600000101010101" pitchFamily="18" charset="-127"/>
                <a:ea typeface="Batang" panose="02030600000101010101" pitchFamily="18" charset="-127"/>
                <a:hlinkClick r:id="rId11"/>
              </a:rPr>
              <a:t>pkstone@usi.edu</a:t>
            </a:r>
            <a:r>
              <a:rPr lang="en-US" sz="2000" b="1" u="sng">
                <a:solidFill>
                  <a:srgbClr val="333333"/>
                </a:solidFill>
                <a:latin typeface="Batang" panose="02030600000101010101" pitchFamily="18" charset="-127"/>
                <a:ea typeface="Batang" panose="02030600000101010101" pitchFamily="18" charset="-127"/>
              </a:rPr>
              <a:t>  </a:t>
            </a:r>
          </a:p>
          <a:p>
            <a:pPr marL="0" indent="0">
              <a:lnSpc>
                <a:spcPct val="100000"/>
              </a:lnSpc>
              <a:buFont typeface="Arial" panose="020B0604020202020204" pitchFamily="34" charset="0"/>
              <a:buNone/>
            </a:pPr>
            <a:r>
              <a:rPr lang="en-US" b="1" i="1">
                <a:latin typeface="Batang" panose="02030600000101010101" pitchFamily="18" charset="-127"/>
                <a:ea typeface="Batang" panose="02030600000101010101" pitchFamily="18" charset="-127"/>
              </a:rPr>
              <a:t>Ms. Heather Woods, LCSW, LCAC</a:t>
            </a:r>
          </a:p>
          <a:p>
            <a:pPr marL="457200" lvl="1" indent="0">
              <a:lnSpc>
                <a:spcPct val="100000"/>
              </a:lnSpc>
              <a:buNone/>
            </a:pPr>
            <a:r>
              <a:rPr lang="en-US" sz="2000" b="1" u="sng">
                <a:solidFill>
                  <a:srgbClr val="333333"/>
                </a:solidFill>
                <a:latin typeface="Batang" panose="02030600000101010101" pitchFamily="18" charset="-127"/>
                <a:ea typeface="Batang" panose="02030600000101010101" pitchFamily="18" charset="-127"/>
                <a:hlinkClick r:id="rId12"/>
              </a:rPr>
              <a:t>hmwoods@usi.edu</a:t>
            </a:r>
            <a:r>
              <a:rPr lang="en-US" sz="2000" b="1" u="sng">
                <a:solidFill>
                  <a:srgbClr val="333333"/>
                </a:solidFill>
                <a:latin typeface="Batang" panose="02030600000101010101" pitchFamily="18" charset="-127"/>
                <a:ea typeface="Batang" panose="02030600000101010101" pitchFamily="18" charset="-127"/>
              </a:rPr>
              <a:t> </a:t>
            </a:r>
            <a:endParaRPr lang="en-US" sz="2000" b="1">
              <a:solidFill>
                <a:srgbClr val="333333"/>
              </a:solidFill>
            </a:endParaRPr>
          </a:p>
          <a:p>
            <a:pPr marL="274320" indent="-274320">
              <a:lnSpc>
                <a:spcPct val="100000"/>
              </a:lnSpc>
              <a:buFont typeface="Arial" panose="020B0604020202020204" pitchFamily="34" charset="0"/>
              <a:buNone/>
            </a:pPr>
            <a:endParaRPr lang="en-US" sz="800" b="1" i="1">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412769880"/>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004A-BDDE-4B8D-BE9D-8BCEC93350A8}"/>
              </a:ext>
            </a:extLst>
          </p:cNvPr>
          <p:cNvSpPr>
            <a:spLocks noGrp="1"/>
          </p:cNvSpPr>
          <p:nvPr>
            <p:ph type="title"/>
          </p:nvPr>
        </p:nvSpPr>
        <p:spPr/>
        <p:txBody>
          <a:bodyPr>
            <a:normAutofit fontScale="90000"/>
          </a:bodyPr>
          <a:lstStyle/>
          <a:p>
            <a:pPr lvl="0"/>
            <a:r>
              <a:rPr lang="en-US" sz="3700" b="1">
                <a:latin typeface="Batang" panose="02030600000101010101" pitchFamily="18" charset="-127"/>
                <a:ea typeface="Batang" panose="02030600000101010101" pitchFamily="18" charset="-127"/>
              </a:rPr>
              <a:t>Faculty Field Liaison/Seminar Instructor’s Role</a:t>
            </a:r>
            <a:br>
              <a:rPr lang="en-US"/>
            </a:br>
            <a:endParaRPr lang="en-US"/>
          </a:p>
        </p:txBody>
      </p:sp>
      <p:sp>
        <p:nvSpPr>
          <p:cNvPr id="3" name="Content Placeholder 2">
            <a:extLst>
              <a:ext uri="{FF2B5EF4-FFF2-40B4-BE49-F238E27FC236}">
                <a16:creationId xmlns:a16="http://schemas.microsoft.com/office/drawing/2014/main" id="{A415D7B6-70E1-411F-89AF-AB3F63F098B7}"/>
              </a:ext>
            </a:extLst>
          </p:cNvPr>
          <p:cNvSpPr>
            <a:spLocks noGrp="1"/>
          </p:cNvSpPr>
          <p:nvPr>
            <p:ph sz="half" idx="1"/>
          </p:nvPr>
        </p:nvSpPr>
        <p:spPr>
          <a:xfrm>
            <a:off x="979504" y="1917577"/>
            <a:ext cx="4794814" cy="3541896"/>
          </a:xfrm>
        </p:spPr>
        <p:txBody>
          <a:bodyPr>
            <a:normAutofit fontScale="25000" lnSpcReduction="20000"/>
          </a:bodyPr>
          <a:lstStyle/>
          <a:p>
            <a:r>
              <a:rPr lang="en-US" sz="8000" b="1">
                <a:latin typeface="Batang" panose="02030600000101010101" pitchFamily="18" charset="-127"/>
                <a:ea typeface="Batang" panose="02030600000101010101" pitchFamily="18" charset="-127"/>
              </a:rPr>
              <a:t>Conduct seminar class to connect and process academic learning with practicum field experience. </a:t>
            </a:r>
          </a:p>
          <a:p>
            <a:pPr lvl="1"/>
            <a:r>
              <a:rPr lang="en-US" sz="8000" b="1">
                <a:latin typeface="Batang" panose="02030600000101010101" pitchFamily="18" charset="-127"/>
                <a:ea typeface="Batang" panose="02030600000101010101" pitchFamily="18" charset="-127"/>
              </a:rPr>
              <a:t>Personal growth of the student - Strengths and Challenges </a:t>
            </a:r>
          </a:p>
          <a:p>
            <a:pPr lvl="1"/>
            <a:r>
              <a:rPr lang="en-US" sz="8000" b="1">
                <a:latin typeface="Batang" panose="02030600000101010101" pitchFamily="18" charset="-127"/>
                <a:ea typeface="Batang" panose="02030600000101010101" pitchFamily="18" charset="-127"/>
              </a:rPr>
              <a:t>Constructive, honest, and direct feedback </a:t>
            </a:r>
          </a:p>
          <a:p>
            <a:pPr lvl="1"/>
            <a:r>
              <a:rPr lang="en-US" sz="8000" b="1">
                <a:latin typeface="Batang" panose="02030600000101010101" pitchFamily="18" charset="-127"/>
                <a:ea typeface="Batang" panose="02030600000101010101" pitchFamily="18" charset="-127"/>
              </a:rPr>
              <a:t>Professional standards of Social Work</a:t>
            </a:r>
          </a:p>
          <a:p>
            <a:pPr lvl="1"/>
            <a:r>
              <a:rPr lang="en-US" sz="8000" b="1">
                <a:latin typeface="Batang" panose="02030600000101010101" pitchFamily="18" charset="-127"/>
                <a:ea typeface="Batang" panose="02030600000101010101" pitchFamily="18" charset="-127"/>
              </a:rPr>
              <a:t>NASW Code of Ethics </a:t>
            </a:r>
          </a:p>
          <a:p>
            <a:endParaRPr lang="en-US"/>
          </a:p>
        </p:txBody>
      </p:sp>
      <p:graphicFrame>
        <p:nvGraphicFramePr>
          <p:cNvPr id="7" name="Content Placeholder 4">
            <a:extLst>
              <a:ext uri="{FF2B5EF4-FFF2-40B4-BE49-F238E27FC236}">
                <a16:creationId xmlns:a16="http://schemas.microsoft.com/office/drawing/2014/main" id="{7164DA7A-9F5B-4ADF-5E54-E3D1E71FA97E}"/>
              </a:ext>
            </a:extLst>
          </p:cNvPr>
          <p:cNvGraphicFramePr>
            <a:graphicFrameLocks noGrp="1"/>
          </p:cNvGraphicFramePr>
          <p:nvPr>
            <p:ph sz="half" idx="2"/>
            <p:extLst>
              <p:ext uri="{D42A27DB-BD31-4B8C-83A1-F6EECF244321}">
                <p14:modId xmlns:p14="http://schemas.microsoft.com/office/powerpoint/2010/main" val="167558750"/>
              </p:ext>
            </p:extLst>
          </p:nvPr>
        </p:nvGraphicFramePr>
        <p:xfrm>
          <a:off x="6228770" y="1917577"/>
          <a:ext cx="5418733" cy="3541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Usiacad Monog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57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852079" y="1589917"/>
            <a:ext cx="5912473" cy="4550907"/>
          </a:xfrm>
        </p:spPr>
        <p:txBody>
          <a:bodyPr>
            <a:normAutofit fontScale="25000" lnSpcReduction="20000"/>
          </a:bodyPr>
          <a:lstStyle/>
          <a:p>
            <a:pPr>
              <a:lnSpc>
                <a:spcPct val="100000"/>
              </a:lnSpc>
            </a:pPr>
            <a:r>
              <a:rPr lang="en-US" sz="9600" b="1" dirty="0">
                <a:latin typeface="Batang" panose="02030600000101010101" pitchFamily="18" charset="-127"/>
                <a:ea typeface="Batang" panose="02030600000101010101" pitchFamily="18" charset="-127"/>
              </a:rPr>
              <a:t>Provide Formal Supervision* focusing on: </a:t>
            </a:r>
          </a:p>
          <a:p>
            <a:pPr lvl="1">
              <a:lnSpc>
                <a:spcPct val="100000"/>
              </a:lnSpc>
            </a:pPr>
            <a:r>
              <a:rPr lang="en-US" sz="9600" b="1" dirty="0">
                <a:latin typeface="Batang" panose="02030600000101010101" pitchFamily="18" charset="-127"/>
                <a:ea typeface="Batang" panose="02030600000101010101" pitchFamily="18" charset="-127"/>
              </a:rPr>
              <a:t>Personal growth of the student - Strengths and Challenges </a:t>
            </a:r>
          </a:p>
          <a:p>
            <a:pPr lvl="1">
              <a:lnSpc>
                <a:spcPct val="100000"/>
              </a:lnSpc>
            </a:pPr>
            <a:r>
              <a:rPr lang="en-US" sz="9600" b="1" dirty="0">
                <a:latin typeface="Batang" panose="02030600000101010101" pitchFamily="18" charset="-127"/>
                <a:ea typeface="Batang" panose="02030600000101010101" pitchFamily="18" charset="-127"/>
              </a:rPr>
              <a:t>Constructive, honest, and direct feedback </a:t>
            </a:r>
          </a:p>
          <a:p>
            <a:pPr lvl="1">
              <a:lnSpc>
                <a:spcPct val="100000"/>
              </a:lnSpc>
            </a:pPr>
            <a:r>
              <a:rPr lang="en-US" sz="9600" b="1" dirty="0">
                <a:latin typeface="Batang" panose="02030600000101010101" pitchFamily="18" charset="-127"/>
                <a:ea typeface="Batang" panose="02030600000101010101" pitchFamily="18" charset="-127"/>
              </a:rPr>
              <a:t>Professional standards of Social Work</a:t>
            </a:r>
          </a:p>
          <a:p>
            <a:pPr lvl="1">
              <a:lnSpc>
                <a:spcPct val="100000"/>
              </a:lnSpc>
            </a:pPr>
            <a:r>
              <a:rPr lang="en-US" sz="9600" b="1" dirty="0">
                <a:latin typeface="Batang" panose="02030600000101010101" pitchFamily="18" charset="-127"/>
                <a:ea typeface="Batang" panose="02030600000101010101" pitchFamily="18" charset="-127"/>
              </a:rPr>
              <a:t>NASW Code of Ethics </a:t>
            </a:r>
          </a:p>
          <a:p>
            <a:pPr marL="457200" lvl="1" indent="0">
              <a:lnSpc>
                <a:spcPct val="100000"/>
              </a:lnSpc>
              <a:buNone/>
            </a:pPr>
            <a:endParaRPr lang="en-US" sz="3600" b="1" i="1"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a:p>
            <a:pPr marL="0" indent="0" algn="ctr">
              <a:lnSpc>
                <a:spcPct val="100000"/>
              </a:lnSpc>
              <a:buNone/>
            </a:pPr>
            <a:r>
              <a:rPr lang="en-US" sz="96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*CSWE </a:t>
            </a:r>
            <a:r>
              <a:rPr lang="en-US" sz="9600" b="1" i="1" u="sng"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requires</a:t>
            </a:r>
            <a:r>
              <a:rPr lang="en-US" sz="96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Agency Field Instructors/Supervisors to provide at              least </a:t>
            </a:r>
            <a:r>
              <a:rPr lang="en-US" sz="9600" b="1" i="1" u="sng"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1 hour per week</a:t>
            </a:r>
            <a:r>
              <a:rPr lang="en-US" sz="96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for student supervision. </a:t>
            </a:r>
          </a:p>
          <a:p>
            <a:pPr marL="457200" lvl="1" indent="0">
              <a:lnSpc>
                <a:spcPct val="100000"/>
              </a:lnSpc>
              <a:buNone/>
            </a:pPr>
            <a:endParaRPr lang="en-US" sz="3600" b="1" dirty="0">
              <a:latin typeface="Batang" panose="02030600000101010101" pitchFamily="18" charset="-127"/>
              <a:ea typeface="Batang" panose="02030600000101010101" pitchFamily="18" charset="-127"/>
            </a:endParaRPr>
          </a:p>
          <a:p>
            <a:pPr marL="457200" lvl="1" indent="0">
              <a:lnSpc>
                <a:spcPct val="100000"/>
              </a:lnSpc>
              <a:buNone/>
            </a:pPr>
            <a:endParaRPr lang="en-US" sz="2200" b="1" dirty="0">
              <a:latin typeface="Batang" panose="02030600000101010101" pitchFamily="18" charset="-127"/>
              <a:ea typeface="Batang" panose="02030600000101010101" pitchFamily="18" charset="-127"/>
            </a:endParaRPr>
          </a:p>
          <a:p>
            <a:pPr marL="457200" lvl="1" indent="0">
              <a:lnSpc>
                <a:spcPct val="100000"/>
              </a:lnSpc>
              <a:buNone/>
            </a:pPr>
            <a:endParaRPr lang="en-US" sz="1200" b="1" dirty="0">
              <a:latin typeface="Batang" panose="02030600000101010101" pitchFamily="18" charset="-127"/>
              <a:ea typeface="Batang" panose="02030600000101010101" pitchFamily="18" charset="-127"/>
            </a:endParaRPr>
          </a:p>
          <a:p>
            <a:pPr marL="0" indent="0">
              <a:lnSpc>
                <a:spcPct val="100000"/>
              </a:lnSpc>
              <a:buNone/>
            </a:pPr>
            <a:r>
              <a:rPr lang="en-US" sz="2100" b="1" i="1" dirty="0">
                <a:solidFill>
                  <a:srgbClr val="C00000"/>
                </a:solidFill>
                <a:latin typeface="Batang" panose="02030600000101010101" pitchFamily="18" charset="-127"/>
                <a:ea typeface="Batang" panose="02030600000101010101" pitchFamily="18" charset="-127"/>
              </a:rPr>
              <a:t> </a:t>
            </a:r>
            <a:endParaRPr lang="en-US" sz="800" b="1" i="1" dirty="0">
              <a:solidFill>
                <a:srgbClr val="C00000"/>
              </a:solidFill>
              <a:latin typeface="Batang" panose="02030600000101010101" pitchFamily="18" charset="-127"/>
              <a:ea typeface="Batang" panose="02030600000101010101" pitchFamily="18" charset="-127"/>
            </a:endParaRPr>
          </a:p>
          <a:p>
            <a:pPr marL="0" indent="0">
              <a:buNone/>
            </a:pPr>
            <a:endParaRPr lang="en-US" sz="1200" b="1" u="sng" dirty="0">
              <a:solidFill>
                <a:srgbClr val="C00000"/>
              </a:solidFill>
              <a:latin typeface="Batang" panose="02030600000101010101" pitchFamily="18" charset="-127"/>
              <a:ea typeface="Batang" panose="02030600000101010101" pitchFamily="18" charset="-127"/>
            </a:endParaRPr>
          </a:p>
        </p:txBody>
      </p:sp>
      <p:pic>
        <p:nvPicPr>
          <p:cNvPr id="8" name="Picture 7"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70141" y="-78006"/>
            <a:ext cx="9563877" cy="707886"/>
          </a:xfrm>
          <a:prstGeom prst="rect">
            <a:avLst/>
          </a:prstGeom>
        </p:spPr>
        <p:txBody>
          <a:bodyPr wrap="square">
            <a:spAutoFit/>
          </a:bodyPr>
          <a:lstStyle/>
          <a:p>
            <a:pPr algn="ctr"/>
            <a:r>
              <a:rPr lang="en-US" sz="4000" b="1">
                <a:latin typeface="Batang" panose="02030600000101010101" pitchFamily="18" charset="-127"/>
                <a:ea typeface="Batang" panose="02030600000101010101" pitchFamily="18" charset="-127"/>
              </a:rPr>
              <a:t>Field Instructor/Supervisor’s Roles </a:t>
            </a:r>
          </a:p>
        </p:txBody>
      </p:sp>
      <p:sp>
        <p:nvSpPr>
          <p:cNvPr id="2" name="TextBox 1"/>
          <p:cNvSpPr txBox="1"/>
          <p:nvPr/>
        </p:nvSpPr>
        <p:spPr>
          <a:xfrm>
            <a:off x="152217" y="1497396"/>
            <a:ext cx="5228992" cy="4770537"/>
          </a:xfrm>
          <a:prstGeom prst="rect">
            <a:avLst/>
          </a:prstGeom>
          <a:noFill/>
        </p:spPr>
        <p:txBody>
          <a:bodyPr wrap="square" rtlCol="0">
            <a:spAutoFit/>
          </a:bodyPr>
          <a:lstStyle/>
          <a:p>
            <a:pPr marL="285750" indent="-285750">
              <a:buFont typeface="Arial" panose="020B0604020202020204" pitchFamily="34" charset="0"/>
              <a:buChar char="•"/>
            </a:pPr>
            <a:r>
              <a:rPr lang="en-US" sz="2400" b="1">
                <a:latin typeface="Batang" panose="02030600000101010101" pitchFamily="18" charset="-127"/>
                <a:ea typeface="Batang" panose="02030600000101010101" pitchFamily="18" charset="-127"/>
              </a:rPr>
              <a:t>Assure student is meeting CSWE Competencies on the Student Learning Plan (SLP) and in Social Work practice</a:t>
            </a:r>
          </a:p>
          <a:p>
            <a:pPr marL="285750" indent="-285750">
              <a:buFont typeface="Arial" panose="020B0604020202020204" pitchFamily="34" charset="0"/>
              <a:buChar char="•"/>
            </a:pPr>
            <a:r>
              <a:rPr lang="en-US" sz="2400" b="1">
                <a:latin typeface="Batang" panose="02030600000101010101" pitchFamily="18" charset="-127"/>
                <a:ea typeface="Batang" panose="02030600000101010101" pitchFamily="18" charset="-127"/>
              </a:rPr>
              <a:t>Utilize and communicate with Task Supervisor</a:t>
            </a:r>
          </a:p>
          <a:p>
            <a:pPr marL="285750" indent="-285750">
              <a:buFont typeface="Arial" panose="020B0604020202020204" pitchFamily="34" charset="0"/>
              <a:buChar char="•"/>
            </a:pPr>
            <a:r>
              <a:rPr lang="en-US" sz="2400" b="1">
                <a:latin typeface="Batang" panose="02030600000101010101" pitchFamily="18" charset="-127"/>
                <a:ea typeface="Batang" panose="02030600000101010101" pitchFamily="18" charset="-127"/>
              </a:rPr>
              <a:t>Meet with student and USI Faculty Field Liaison at midterm and final to evaluate and sign SLP</a:t>
            </a:r>
          </a:p>
          <a:p>
            <a:pPr marL="285750" indent="-285750">
              <a:buFont typeface="Arial" panose="020B0604020202020204" pitchFamily="34" charset="0"/>
              <a:buChar char="•"/>
            </a:pPr>
            <a:r>
              <a:rPr lang="en-US" sz="2400" b="1">
                <a:latin typeface="Batang" panose="02030600000101010101" pitchFamily="18" charset="-127"/>
                <a:ea typeface="Batang" panose="02030600000101010101" pitchFamily="18" charset="-127"/>
              </a:rPr>
              <a:t>Reviewing &amp; Signing times sheets each week</a:t>
            </a:r>
          </a:p>
          <a:p>
            <a:pPr marL="285750" indent="-285750">
              <a:buFont typeface="Arial" panose="020B0604020202020204" pitchFamily="34" charset="0"/>
              <a:buChar char="•"/>
            </a:pPr>
            <a:endParaRPr lang="en-US" sz="1600"/>
          </a:p>
        </p:txBody>
      </p:sp>
      <p:sp>
        <p:nvSpPr>
          <p:cNvPr id="4" name="TextBox 3"/>
          <p:cNvSpPr txBox="1"/>
          <p:nvPr/>
        </p:nvSpPr>
        <p:spPr>
          <a:xfrm>
            <a:off x="690283" y="863677"/>
            <a:ext cx="10628756" cy="492443"/>
          </a:xfrm>
          <a:prstGeom prst="rect">
            <a:avLst/>
          </a:prstGeom>
          <a:noFill/>
        </p:spPr>
        <p:txBody>
          <a:bodyPr wrap="square" rtlCol="0">
            <a:spAutoFit/>
          </a:bodyPr>
          <a:lstStyle/>
          <a:p>
            <a:pPr algn="ctr"/>
            <a:r>
              <a:rPr lang="en-US" sz="2600" b="1">
                <a:latin typeface="Batang" panose="02030600000101010101" pitchFamily="18" charset="-127"/>
                <a:ea typeface="Batang" panose="02030600000101010101" pitchFamily="18" charset="-127"/>
              </a:rPr>
              <a:t>Responsible for Student’s Educational Field Experience at Agency</a:t>
            </a:r>
          </a:p>
        </p:txBody>
      </p:sp>
    </p:spTree>
    <p:extLst>
      <p:ext uri="{BB962C8B-B14F-4D97-AF65-F5344CB8AC3E}">
        <p14:creationId xmlns:p14="http://schemas.microsoft.com/office/powerpoint/2010/main" val="14246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0510" y="1447541"/>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619608" y="1786805"/>
            <a:ext cx="9704715" cy="4278094"/>
          </a:xfrm>
          <a:prstGeom prst="rect">
            <a:avLst/>
          </a:prstGeom>
        </p:spPr>
        <p:txBody>
          <a:bodyPr wrap="square">
            <a:spAutoFit/>
          </a:bodyPr>
          <a:lstStyle/>
          <a:p>
            <a:pPr marL="457200" indent="-457200">
              <a:lnSpc>
                <a:spcPct val="100000"/>
              </a:lnSpc>
              <a:buFont typeface="Arial" panose="020B0604020202020204" pitchFamily="34" charset="0"/>
              <a:buChar char="•"/>
            </a:pPr>
            <a:r>
              <a:rPr lang="en-US" sz="3200" b="1" dirty="0">
                <a:latin typeface="Batang" panose="02030600000101010101" pitchFamily="18" charset="-127"/>
                <a:ea typeface="Batang" panose="02030600000101010101" pitchFamily="18" charset="-127"/>
              </a:rPr>
              <a:t>Attendance and CEUs</a:t>
            </a:r>
          </a:p>
          <a:p>
            <a:pPr marL="1371600" lvl="2" indent="-457200">
              <a:buFont typeface="Arial" panose="020B0604020202020204" pitchFamily="34" charset="0"/>
              <a:buChar char="•"/>
            </a:pPr>
            <a:r>
              <a:rPr lang="en-US" sz="3200" b="1" dirty="0">
                <a:latin typeface="Batang" panose="02030600000101010101" pitchFamily="18" charset="-127"/>
                <a:ea typeface="Batang" panose="02030600000101010101" pitchFamily="18" charset="-127"/>
              </a:rPr>
              <a:t>Please type your name and email address into the chat</a:t>
            </a:r>
          </a:p>
          <a:p>
            <a:pPr marL="457200" indent="-457200">
              <a:lnSpc>
                <a:spcPct val="100000"/>
              </a:lnSpc>
              <a:buFont typeface="Arial" panose="020B0604020202020204" pitchFamily="34" charset="0"/>
              <a:buChar char="•"/>
            </a:pPr>
            <a:r>
              <a:rPr lang="en-US" sz="3200" b="1" dirty="0">
                <a:latin typeface="Batang" panose="02030600000101010101" pitchFamily="18" charset="-127"/>
                <a:ea typeface="Batang" panose="02030600000101010101" pitchFamily="18" charset="-127"/>
              </a:rPr>
              <a:t>Multiple Viewers?</a:t>
            </a:r>
          </a:p>
          <a:p>
            <a:pPr marL="1371600" lvl="2" indent="-457200">
              <a:buFont typeface="Arial" panose="020B0604020202020204" pitchFamily="34" charset="0"/>
              <a:buChar char="•"/>
            </a:pPr>
            <a:r>
              <a:rPr lang="en-US" sz="3200" b="1" dirty="0">
                <a:latin typeface="Batang" panose="02030600000101010101" pitchFamily="18" charset="-127"/>
                <a:ea typeface="Batang" panose="02030600000101010101" pitchFamily="18" charset="-127"/>
              </a:rPr>
              <a:t>Include their information in the chat too</a:t>
            </a:r>
          </a:p>
          <a:p>
            <a:pPr marL="457200" indent="-457200">
              <a:buFont typeface="Arial" panose="020B0604020202020204" pitchFamily="34" charset="0"/>
              <a:buChar char="•"/>
            </a:pPr>
            <a:r>
              <a:rPr lang="en-US" sz="3200" b="1" dirty="0">
                <a:latin typeface="Batang" panose="02030600000101010101" pitchFamily="18" charset="-127"/>
                <a:ea typeface="Batang" panose="02030600000101010101" pitchFamily="18" charset="-127"/>
              </a:rPr>
              <a:t>Recording </a:t>
            </a:r>
          </a:p>
          <a:p>
            <a:pPr marL="1371600" lvl="2" indent="-457200">
              <a:buFont typeface="Arial" panose="020B0604020202020204" pitchFamily="34" charset="0"/>
              <a:buChar char="•"/>
            </a:pPr>
            <a:r>
              <a:rPr lang="en-US" sz="3200" b="1" dirty="0">
                <a:latin typeface="Batang" panose="02030600000101010101" pitchFamily="18" charset="-127"/>
                <a:ea typeface="Batang" panose="02030600000101010101" pitchFamily="18" charset="-127"/>
              </a:rPr>
              <a:t>Video On/Off</a:t>
            </a:r>
          </a:p>
          <a:p>
            <a:pPr marL="1371600" lvl="2" indent="-457200">
              <a:buFont typeface="Arial" panose="020B0604020202020204" pitchFamily="34" charset="0"/>
              <a:buChar char="•"/>
            </a:pPr>
            <a:r>
              <a:rPr lang="en-US" sz="3200" b="1" dirty="0">
                <a:latin typeface="Batang" panose="02030600000101010101" pitchFamily="18" charset="-127"/>
                <a:ea typeface="Batang" panose="02030600000101010101" pitchFamily="18" charset="-127"/>
              </a:rPr>
              <a:t>Future Viewing</a:t>
            </a:r>
          </a:p>
          <a:p>
            <a:pPr>
              <a:lnSpc>
                <a:spcPct val="100000"/>
              </a:lnSpc>
            </a:pPr>
            <a:endParaRPr lang="en-US" sz="1600" b="1" dirty="0">
              <a:latin typeface="Batang" panose="02030600000101010101" pitchFamily="18" charset="-127"/>
              <a:ea typeface="Batang" panose="02030600000101010101" pitchFamily="18" charset="-127"/>
            </a:endParaRPr>
          </a:p>
        </p:txBody>
      </p:sp>
      <p:sp>
        <p:nvSpPr>
          <p:cNvPr id="11" name="Subtitle 4"/>
          <p:cNvSpPr txBox="1">
            <a:spLocks/>
          </p:cNvSpPr>
          <p:nvPr/>
        </p:nvSpPr>
        <p:spPr>
          <a:xfrm>
            <a:off x="1584920" y="866370"/>
            <a:ext cx="4332799" cy="920435"/>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nSpc>
                <a:spcPct val="100000"/>
              </a:lnSpc>
            </a:pPr>
            <a:r>
              <a:rPr lang="en-US" sz="4400" b="1" u="sng" dirty="0">
                <a:latin typeface="Batang" panose="02030600000101010101" pitchFamily="18" charset="-127"/>
                <a:ea typeface="Batang" panose="02030600000101010101" pitchFamily="18" charset="-127"/>
              </a:rPr>
              <a:t>Housekeeping</a:t>
            </a:r>
            <a:r>
              <a:rPr lang="en-US" sz="4400" b="1" dirty="0">
                <a:latin typeface="Batang" panose="02030600000101010101" pitchFamily="18" charset="-127"/>
                <a:ea typeface="Batang" panose="02030600000101010101" pitchFamily="18" charset="-127"/>
              </a:rPr>
              <a:t>:</a:t>
            </a:r>
          </a:p>
          <a:p>
            <a:pPr algn="ctr">
              <a:lnSpc>
                <a:spcPct val="100000"/>
              </a:lnSpc>
            </a:pPr>
            <a:endParaRPr lang="en-US" sz="4400" b="1" dirty="0">
              <a:latin typeface="Batang" panose="02030600000101010101" pitchFamily="18" charset="-127"/>
              <a:ea typeface="Batang" panose="02030600000101010101" pitchFamily="18" charset="-127"/>
            </a:endParaRPr>
          </a:p>
        </p:txBody>
      </p:sp>
      <p:sp>
        <p:nvSpPr>
          <p:cNvPr id="2" name="TextBox 1"/>
          <p:cNvSpPr txBox="1"/>
          <p:nvPr/>
        </p:nvSpPr>
        <p:spPr>
          <a:xfrm>
            <a:off x="1505308" y="0"/>
            <a:ext cx="8824823" cy="584775"/>
          </a:xfrm>
          <a:prstGeom prst="rect">
            <a:avLst/>
          </a:prstGeom>
          <a:noFill/>
        </p:spPr>
        <p:txBody>
          <a:bodyPr wrap="square" rtlCol="0">
            <a:spAutoFit/>
          </a:bodyPr>
          <a:lstStyle/>
          <a:p>
            <a:pPr algn="ctr"/>
            <a:r>
              <a:rPr lang="en-US" sz="3200" b="1" dirty="0">
                <a:latin typeface="Batang" panose="02030600000101010101" pitchFamily="18" charset="-127"/>
                <a:ea typeface="Batang" panose="02030600000101010101" pitchFamily="18" charset="-127"/>
              </a:rPr>
              <a:t>Agency Field Supervisor/Instructor Training</a:t>
            </a:r>
            <a:endParaRPr lang="en-US" sz="3200" dirty="0"/>
          </a:p>
        </p:txBody>
      </p:sp>
    </p:spTree>
    <p:extLst>
      <p:ext uri="{BB962C8B-B14F-4D97-AF65-F5344CB8AC3E}">
        <p14:creationId xmlns:p14="http://schemas.microsoft.com/office/powerpoint/2010/main" val="195650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F932-4043-7729-5FD4-EDE97D948BEA}"/>
              </a:ext>
            </a:extLst>
          </p:cNvPr>
          <p:cNvSpPr>
            <a:spLocks noGrp="1"/>
          </p:cNvSpPr>
          <p:nvPr>
            <p:ph type="title"/>
          </p:nvPr>
        </p:nvSpPr>
        <p:spPr>
          <a:xfrm>
            <a:off x="420462" y="796749"/>
            <a:ext cx="9603275" cy="1049235"/>
          </a:xfrm>
        </p:spPr>
        <p:txBody>
          <a:bodyPr/>
          <a:lstStyle/>
          <a:p>
            <a:r>
              <a:rPr lang="en-US" b="1" dirty="0"/>
              <a:t>Boundaries With Interns</a:t>
            </a:r>
          </a:p>
        </p:txBody>
      </p:sp>
      <p:sp>
        <p:nvSpPr>
          <p:cNvPr id="4" name="Content Placeholder 3">
            <a:extLst>
              <a:ext uri="{FF2B5EF4-FFF2-40B4-BE49-F238E27FC236}">
                <a16:creationId xmlns:a16="http://schemas.microsoft.com/office/drawing/2014/main" id="{1C9BE9EA-2ED6-4217-0D73-BF5DE07C1E4B}"/>
              </a:ext>
            </a:extLst>
          </p:cNvPr>
          <p:cNvSpPr>
            <a:spLocks noGrp="1"/>
          </p:cNvSpPr>
          <p:nvPr>
            <p:ph idx="1"/>
          </p:nvPr>
        </p:nvSpPr>
        <p:spPr>
          <a:xfrm>
            <a:off x="263887" y="1451522"/>
            <a:ext cx="11033329" cy="4421918"/>
          </a:xfrm>
        </p:spPr>
        <p:txBody>
          <a:bodyPr>
            <a:normAutofit fontScale="92500" lnSpcReduction="20000"/>
          </a:bodyPr>
          <a:lstStyle/>
          <a:p>
            <a:r>
              <a:rPr lang="en-US" b="1" dirty="0">
                <a:ea typeface="+mn-lt"/>
                <a:cs typeface="+mn-lt"/>
              </a:rPr>
              <a:t>Keep supervision structured and goal-focused:</a:t>
            </a:r>
            <a:r>
              <a:rPr lang="en-US" dirty="0">
                <a:ea typeface="+mn-lt"/>
                <a:cs typeface="+mn-lt"/>
              </a:rPr>
              <a:t> Sessions should prioritize the intern’s learning, ethical development, and clinical growth—not the supervisor’s personal experiences or unrelated opinions.</a:t>
            </a:r>
            <a:endParaRPr lang="en-US" dirty="0"/>
          </a:p>
          <a:p>
            <a:r>
              <a:rPr lang="en-US" b="1" dirty="0">
                <a:ea typeface="+mn-lt"/>
                <a:cs typeface="+mn-lt"/>
              </a:rPr>
              <a:t>Maintain role clarity:</a:t>
            </a:r>
            <a:r>
              <a:rPr lang="en-US" dirty="0">
                <a:ea typeface="+mn-lt"/>
                <a:cs typeface="+mn-lt"/>
              </a:rPr>
              <a:t> The supervisor is a mentor, evaluator, and gatekeeper—not a therapist, friend, or confidant.</a:t>
            </a:r>
            <a:endParaRPr lang="en-US" dirty="0"/>
          </a:p>
          <a:p>
            <a:r>
              <a:rPr lang="en-US" b="1" dirty="0">
                <a:ea typeface="+mn-lt"/>
                <a:cs typeface="+mn-lt"/>
              </a:rPr>
              <a:t>Model ethical practice:</a:t>
            </a:r>
            <a:r>
              <a:rPr lang="en-US" dirty="0">
                <a:ea typeface="+mn-lt"/>
                <a:cs typeface="+mn-lt"/>
              </a:rPr>
              <a:t> Supervisors must demonstrate adherence to the NASW Code of Ethics and agency policy to model best practices for interns.</a:t>
            </a:r>
          </a:p>
          <a:p>
            <a:pPr lvl="1">
              <a:buFont typeface="Courier New" panose="020B0604020202020204" pitchFamily="34" charset="0"/>
              <a:buChar char="o"/>
            </a:pPr>
            <a:r>
              <a:rPr lang="en-US" dirty="0">
                <a:ea typeface="+mn-lt"/>
                <a:cs typeface="+mn-lt"/>
              </a:rPr>
              <a:t>Avoid: Ignoring or minimizing ethical concerns the intern raises</a:t>
            </a:r>
          </a:p>
          <a:p>
            <a:r>
              <a:rPr lang="en-US" b="1" dirty="0">
                <a:ea typeface="+mn-lt"/>
                <a:cs typeface="+mn-lt"/>
              </a:rPr>
              <a:t>Avoid over-identification:</a:t>
            </a:r>
            <a:r>
              <a:rPr lang="en-US" dirty="0">
                <a:ea typeface="+mn-lt"/>
                <a:cs typeface="+mn-lt"/>
              </a:rPr>
              <a:t> Supervisors should not project their own past experiences onto the intern’s current work or rely on the intern for emotional support.</a:t>
            </a:r>
            <a:endParaRPr lang="en-US" dirty="0"/>
          </a:p>
          <a:p>
            <a:r>
              <a:rPr lang="en-US" b="1" dirty="0">
                <a:ea typeface="+mn-lt"/>
                <a:cs typeface="+mn-lt"/>
              </a:rPr>
              <a:t>Respect time limits:</a:t>
            </a:r>
            <a:r>
              <a:rPr lang="en-US" dirty="0">
                <a:ea typeface="+mn-lt"/>
                <a:cs typeface="+mn-lt"/>
              </a:rPr>
              <a:t> Keep supervision sessions on schedule and within boundaries. Don’t expect interns to be available outside of agreed hours.</a:t>
            </a:r>
            <a:endParaRPr lang="en-US" dirty="0"/>
          </a:p>
          <a:p>
            <a:r>
              <a:rPr lang="en-US" b="1" dirty="0">
                <a:ea typeface="+mn-lt"/>
                <a:cs typeface="+mn-lt"/>
              </a:rPr>
              <a:t>Confidentiality:</a:t>
            </a:r>
            <a:r>
              <a:rPr lang="en-US" dirty="0">
                <a:ea typeface="+mn-lt"/>
                <a:cs typeface="+mn-lt"/>
              </a:rPr>
              <a:t> Interns' disclosures during supervision should be respected, but supervisors must inform interns that some information (e.g., ethical violations, safety concerns) must be shared with appropriate parties.</a:t>
            </a:r>
            <a:endParaRPr lang="en-US" dirty="0"/>
          </a:p>
          <a:p>
            <a:endParaRPr lang="en-US" dirty="0"/>
          </a:p>
        </p:txBody>
      </p:sp>
    </p:spTree>
    <p:extLst>
      <p:ext uri="{BB962C8B-B14F-4D97-AF65-F5344CB8AC3E}">
        <p14:creationId xmlns:p14="http://schemas.microsoft.com/office/powerpoint/2010/main" val="18352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A03B-E130-8F70-A629-24145AF71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EFE6F6-0C11-B309-9267-ABA825E102AD}"/>
              </a:ext>
            </a:extLst>
          </p:cNvPr>
          <p:cNvSpPr>
            <a:spLocks noGrp="1"/>
          </p:cNvSpPr>
          <p:nvPr>
            <p:ph type="title"/>
          </p:nvPr>
        </p:nvSpPr>
        <p:spPr/>
        <p:txBody>
          <a:bodyPr/>
          <a:lstStyle/>
          <a:p>
            <a:r>
              <a:rPr lang="en-US" b="1" dirty="0"/>
              <a:t>Boundaries With Interns</a:t>
            </a:r>
          </a:p>
        </p:txBody>
      </p:sp>
      <p:sp>
        <p:nvSpPr>
          <p:cNvPr id="4" name="Content Placeholder 3">
            <a:extLst>
              <a:ext uri="{FF2B5EF4-FFF2-40B4-BE49-F238E27FC236}">
                <a16:creationId xmlns:a16="http://schemas.microsoft.com/office/drawing/2014/main" id="{65C86476-EB0A-5558-6F3E-B4E54E089977}"/>
              </a:ext>
            </a:extLst>
          </p:cNvPr>
          <p:cNvSpPr>
            <a:spLocks noGrp="1"/>
          </p:cNvSpPr>
          <p:nvPr>
            <p:ph idx="1"/>
          </p:nvPr>
        </p:nvSpPr>
        <p:spPr>
          <a:xfrm>
            <a:off x="1130270" y="1714569"/>
            <a:ext cx="10222400" cy="4656651"/>
          </a:xfrm>
        </p:spPr>
        <p:txBody>
          <a:bodyPr>
            <a:normAutofit/>
          </a:bodyPr>
          <a:lstStyle/>
          <a:p>
            <a:r>
              <a:rPr lang="en-US" b="1" dirty="0"/>
              <a:t>Red Flags (What to Avoid)</a:t>
            </a:r>
            <a:endParaRPr lang="en-US" dirty="0">
              <a:ea typeface="+mn-lt"/>
              <a:cs typeface="+mn-lt"/>
            </a:endParaRPr>
          </a:p>
          <a:p>
            <a:pPr lvl="1">
              <a:buFont typeface="Courier New" panose="020B0604020202020204" pitchFamily="34" charset="0"/>
              <a:buChar char="o"/>
            </a:pPr>
            <a:r>
              <a:rPr lang="en-US" dirty="0">
                <a:ea typeface="+mn-lt"/>
                <a:cs typeface="+mn-lt"/>
              </a:rPr>
              <a:t>Blurring personal and professional lines (e.g., texting casually, socializing outside of work)</a:t>
            </a:r>
            <a:endParaRPr lang="en-US" dirty="0"/>
          </a:p>
          <a:p>
            <a:pPr lvl="1">
              <a:buFont typeface="Courier New" panose="020B0604020202020204" pitchFamily="34" charset="0"/>
              <a:buChar char="o"/>
            </a:pPr>
            <a:r>
              <a:rPr lang="en-US" dirty="0">
                <a:ea typeface="+mn-lt"/>
                <a:cs typeface="+mn-lt"/>
              </a:rPr>
              <a:t>Sharing confidential client info or personal stories excessively</a:t>
            </a:r>
            <a:endParaRPr lang="en-US" dirty="0"/>
          </a:p>
          <a:p>
            <a:pPr lvl="1">
              <a:buFont typeface="Courier New" panose="020B0604020202020204" pitchFamily="34" charset="0"/>
              <a:buChar char="o"/>
            </a:pPr>
            <a:r>
              <a:rPr lang="en-US" dirty="0">
                <a:ea typeface="+mn-lt"/>
                <a:cs typeface="+mn-lt"/>
              </a:rPr>
              <a:t>Ignoring or minimizing ethical concerns the intern raises</a:t>
            </a:r>
            <a:endParaRPr lang="en-US" dirty="0"/>
          </a:p>
          <a:p>
            <a:r>
              <a:rPr lang="en-US" b="1" dirty="0">
                <a:ea typeface="+mn-lt"/>
                <a:cs typeface="+mn-lt"/>
              </a:rPr>
              <a:t>Reminders</a:t>
            </a:r>
          </a:p>
          <a:p>
            <a:pPr lvl="1">
              <a:buFont typeface="Courier New" panose="020B0604020202020204" pitchFamily="34" charset="0"/>
              <a:buChar char="o"/>
            </a:pPr>
            <a:r>
              <a:rPr lang="en-US" dirty="0"/>
              <a:t>If interns are pushing for too many hours, you are allowed to remind them of their schedules and their role as an intern</a:t>
            </a:r>
          </a:p>
          <a:p>
            <a:pPr lvl="1">
              <a:buFont typeface="Courier New" panose="020B0604020202020204" pitchFamily="34" charset="0"/>
              <a:buChar char="o"/>
            </a:pPr>
            <a:r>
              <a:rPr lang="en-US" dirty="0"/>
              <a:t>Reach out to seminar instructors or the field team if you are having boundary issues with your student</a:t>
            </a:r>
          </a:p>
          <a:p>
            <a:endParaRPr lang="en-US" dirty="0"/>
          </a:p>
        </p:txBody>
      </p:sp>
    </p:spTree>
    <p:extLst>
      <p:ext uri="{BB962C8B-B14F-4D97-AF65-F5344CB8AC3E}">
        <p14:creationId xmlns:p14="http://schemas.microsoft.com/office/powerpoint/2010/main" val="828758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Rectangle 4"/>
          <p:cNvSpPr/>
          <p:nvPr/>
        </p:nvSpPr>
        <p:spPr>
          <a:xfrm>
            <a:off x="1304017" y="2448139"/>
            <a:ext cx="6815731" cy="3466631"/>
          </a:xfrm>
          <a:prstGeom prst="rect">
            <a:avLst/>
          </a:prstGeom>
        </p:spPr>
        <p:txBody>
          <a:bodyPr vert="horz" lIns="91440" tIns="45720" rIns="91440" bIns="45720" rtlCol="0" anchor="t">
            <a:normAutofit/>
          </a:bodyPr>
          <a:lstStyle/>
          <a:p>
            <a:pPr lvl="1" indent="-228600" defTabSz="914400">
              <a:lnSpc>
                <a:spcPct val="120000"/>
              </a:lnSpc>
              <a:spcAft>
                <a:spcPts val="600"/>
              </a:spcAft>
              <a:buClr>
                <a:schemeClr val="accent1"/>
              </a:buClr>
              <a:buSzPct val="100000"/>
              <a:buFont typeface="Arial" panose="020B0604020202020204" pitchFamily="34" charset="0"/>
              <a:buChar char="•"/>
            </a:pPr>
            <a:r>
              <a:rPr lang="en-US" sz="3200" b="1">
                <a:solidFill>
                  <a:srgbClr val="FFFFFE"/>
                </a:solidFill>
              </a:rPr>
              <a:t>Students may also need “checking in” time between Formal Supervision sessions for those teachable moments! </a:t>
            </a:r>
          </a:p>
          <a:p>
            <a:pPr indent="-228600" defTabSz="914400">
              <a:lnSpc>
                <a:spcPct val="120000"/>
              </a:lnSpc>
              <a:spcAft>
                <a:spcPts val="600"/>
              </a:spcAft>
              <a:buClr>
                <a:schemeClr val="accent1"/>
              </a:buClr>
              <a:buSzPct val="100000"/>
              <a:buFont typeface="Arial" panose="020B0604020202020204" pitchFamily="34" charset="0"/>
              <a:buChar char="•"/>
            </a:pPr>
            <a:endParaRPr lang="en-US">
              <a:solidFill>
                <a:srgbClr val="FFFFFE"/>
              </a:solidFill>
            </a:endParaRPr>
          </a:p>
          <a:p>
            <a:pPr indent="-228600" defTabSz="914400">
              <a:lnSpc>
                <a:spcPct val="120000"/>
              </a:lnSpc>
              <a:spcAft>
                <a:spcPts val="600"/>
              </a:spcAft>
              <a:buClr>
                <a:schemeClr val="accent1"/>
              </a:buClr>
              <a:buSzPct val="100000"/>
              <a:buFont typeface="Arial" panose="020B0604020202020204" pitchFamily="34" charset="0"/>
              <a:buChar char="•"/>
            </a:pPr>
            <a:endParaRPr lang="en-US" b="1">
              <a:solidFill>
                <a:srgbClr val="FFFFFE"/>
              </a:solidFill>
            </a:endParaRPr>
          </a:p>
        </p:txBody>
      </p:sp>
      <p:pic>
        <p:nvPicPr>
          <p:cNvPr id="12" name="Picture 11"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71339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0928" y="-83619"/>
            <a:ext cx="5667555" cy="830997"/>
          </a:xfrm>
          <a:prstGeom prst="rect">
            <a:avLst/>
          </a:prstGeom>
          <a:noFill/>
        </p:spPr>
        <p:txBody>
          <a:bodyPr wrap="square" rtlCol="0">
            <a:spAutoFit/>
          </a:bodyPr>
          <a:lstStyle/>
          <a:p>
            <a:r>
              <a:rPr lang="en-US" sz="4800" b="1">
                <a:latin typeface="Batang" panose="02030600000101010101" pitchFamily="18" charset="-127"/>
                <a:ea typeface="Batang" panose="02030600000101010101" pitchFamily="18" charset="-127"/>
              </a:rPr>
              <a:t>Time Sheets</a:t>
            </a:r>
            <a:endParaRPr lang="en-US" sz="4800"/>
          </a:p>
        </p:txBody>
      </p:sp>
      <p:sp>
        <p:nvSpPr>
          <p:cNvPr id="10" name="Content Placeholder 9">
            <a:extLst>
              <a:ext uri="{FF2B5EF4-FFF2-40B4-BE49-F238E27FC236}">
                <a16:creationId xmlns:a16="http://schemas.microsoft.com/office/drawing/2014/main" id="{DB71D97C-9FBA-4FA6-D2E4-E6C04AF16543}"/>
              </a:ext>
            </a:extLst>
          </p:cNvPr>
          <p:cNvSpPr>
            <a:spLocks noGrp="1"/>
          </p:cNvSpPr>
          <p:nvPr>
            <p:ph sz="half" idx="1"/>
          </p:nvPr>
        </p:nvSpPr>
        <p:spPr>
          <a:xfrm>
            <a:off x="299674" y="914068"/>
            <a:ext cx="6797912" cy="5196554"/>
          </a:xfrm>
        </p:spPr>
        <p:txBody>
          <a:bodyPr>
            <a:normAutofit fontScale="92500"/>
          </a:bodyPr>
          <a:lstStyle/>
          <a:p>
            <a:r>
              <a:rPr lang="en-US" sz="2400" b="1" dirty="0">
                <a:latin typeface="Batang" panose="02030600000101010101" pitchFamily="18" charset="-127"/>
                <a:ea typeface="Batang" panose="02030600000101010101" pitchFamily="18" charset="-127"/>
              </a:rPr>
              <a:t>Your student(s)’s time will be tracked via ELC this year. </a:t>
            </a:r>
          </a:p>
          <a:p>
            <a:r>
              <a:rPr lang="en-US" sz="2400" b="1" dirty="0">
                <a:latin typeface="Batang" panose="02030600000101010101" pitchFamily="18" charset="-127"/>
                <a:ea typeface="Batang" panose="02030600000101010101" pitchFamily="18" charset="-127"/>
              </a:rPr>
              <a:t>The student will be responsible for completing the time sheet each week, capturing dates, times, and activities, including supervision.</a:t>
            </a:r>
          </a:p>
          <a:p>
            <a:pPr lvl="1"/>
            <a:r>
              <a:rPr lang="en-US" sz="2400" b="1" u="sng" dirty="0">
                <a:solidFill>
                  <a:schemeClr val="bg1"/>
                </a:solidFill>
                <a:latin typeface="Batang" panose="02030600000101010101" pitchFamily="18" charset="-127"/>
                <a:ea typeface="Batang" panose="02030600000101010101" pitchFamily="18" charset="-127"/>
              </a:rPr>
              <a:t>REMINDER</a:t>
            </a:r>
            <a:r>
              <a:rPr lang="en-US" sz="2400" b="1" dirty="0">
                <a:solidFill>
                  <a:schemeClr val="bg1"/>
                </a:solidFill>
                <a:latin typeface="Batang" panose="02030600000101010101" pitchFamily="18" charset="-127"/>
                <a:ea typeface="Batang" panose="02030600000101010101" pitchFamily="18" charset="-127"/>
              </a:rPr>
              <a:t>: CSWE requires Field Instructors &amp; Interns to meet for supervision on a </a:t>
            </a:r>
            <a:r>
              <a:rPr lang="en-US" sz="2400" b="1" u="sng" dirty="0">
                <a:solidFill>
                  <a:schemeClr val="bg1"/>
                </a:solidFill>
                <a:latin typeface="Batang" panose="02030600000101010101" pitchFamily="18" charset="-127"/>
                <a:ea typeface="Batang" panose="02030600000101010101" pitchFamily="18" charset="-127"/>
              </a:rPr>
              <a:t>weekly basis</a:t>
            </a:r>
            <a:r>
              <a:rPr lang="en-US" sz="2400" b="1" dirty="0">
                <a:solidFill>
                  <a:schemeClr val="bg1"/>
                </a:solidFill>
                <a:latin typeface="Batang" panose="02030600000101010101" pitchFamily="18" charset="-127"/>
                <a:ea typeface="Batang" panose="02030600000101010101" pitchFamily="18" charset="-127"/>
              </a:rPr>
              <a:t> for a minimum of </a:t>
            </a:r>
            <a:r>
              <a:rPr lang="en-US" sz="2400" b="1" u="sng" dirty="0">
                <a:solidFill>
                  <a:schemeClr val="bg1"/>
                </a:solidFill>
                <a:latin typeface="Batang" panose="02030600000101010101" pitchFamily="18" charset="-127"/>
                <a:ea typeface="Batang" panose="02030600000101010101" pitchFamily="18" charset="-127"/>
              </a:rPr>
              <a:t>one hour</a:t>
            </a:r>
          </a:p>
          <a:p>
            <a:r>
              <a:rPr lang="en-US" sz="2400" b="1" dirty="0">
                <a:latin typeface="Batang" panose="02030600000101010101" pitchFamily="18" charset="-127"/>
                <a:ea typeface="Batang" panose="02030600000101010101" pitchFamily="18" charset="-127"/>
              </a:rPr>
              <a:t>Once the student has completed the timesheet for the week, you will receive an email from ELC. You will “approve” their weekly hours &amp; supervision from this email. </a:t>
            </a:r>
          </a:p>
        </p:txBody>
      </p:sp>
      <p:pic>
        <p:nvPicPr>
          <p:cNvPr id="11" name="Picture 10">
            <a:extLst>
              <a:ext uri="{FF2B5EF4-FFF2-40B4-BE49-F238E27FC236}">
                <a16:creationId xmlns:a16="http://schemas.microsoft.com/office/drawing/2014/main" id="{0D480876-7771-AF78-4851-AC25BFC88A11}"/>
              </a:ext>
            </a:extLst>
          </p:cNvPr>
          <p:cNvPicPr>
            <a:picLocks noChangeAspect="1"/>
          </p:cNvPicPr>
          <p:nvPr/>
        </p:nvPicPr>
        <p:blipFill>
          <a:blip r:embed="rId3"/>
          <a:stretch>
            <a:fillRect/>
          </a:stretch>
        </p:blipFill>
        <p:spPr>
          <a:xfrm>
            <a:off x="7213558" y="1033189"/>
            <a:ext cx="4866046" cy="5710237"/>
          </a:xfrm>
          <a:prstGeom prst="rect">
            <a:avLst/>
          </a:prstGeom>
        </p:spPr>
      </p:pic>
      <p:sp>
        <p:nvSpPr>
          <p:cNvPr id="7" name="Oval 6"/>
          <p:cNvSpPr/>
          <p:nvPr/>
        </p:nvSpPr>
        <p:spPr>
          <a:xfrm>
            <a:off x="8345572" y="5825143"/>
            <a:ext cx="2088436" cy="285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cxnSpLocks/>
          </p:cNvCxnSpPr>
          <p:nvPr/>
        </p:nvCxnSpPr>
        <p:spPr>
          <a:xfrm>
            <a:off x="4772025" y="5883187"/>
            <a:ext cx="3810000" cy="846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17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67893" y="-83619"/>
            <a:ext cx="8048460" cy="830997"/>
          </a:xfrm>
          <a:prstGeom prst="rect">
            <a:avLst/>
          </a:prstGeom>
          <a:noFill/>
        </p:spPr>
        <p:txBody>
          <a:bodyPr wrap="square" rtlCol="0">
            <a:spAutoFit/>
          </a:bodyPr>
          <a:lstStyle/>
          <a:p>
            <a:r>
              <a:rPr lang="en-US" sz="4800" b="1">
                <a:latin typeface="Batang" panose="02030600000101010101" pitchFamily="18" charset="-127"/>
                <a:ea typeface="Batang" panose="02030600000101010101" pitchFamily="18" charset="-127"/>
              </a:rPr>
              <a:t>Time Sheets: Extra Notes</a:t>
            </a:r>
            <a:endParaRPr lang="en-US" sz="4800"/>
          </a:p>
        </p:txBody>
      </p:sp>
      <p:sp>
        <p:nvSpPr>
          <p:cNvPr id="10" name="Content Placeholder 9">
            <a:extLst>
              <a:ext uri="{FF2B5EF4-FFF2-40B4-BE49-F238E27FC236}">
                <a16:creationId xmlns:a16="http://schemas.microsoft.com/office/drawing/2014/main" id="{DB71D97C-9FBA-4FA6-D2E4-E6C04AF16543}"/>
              </a:ext>
            </a:extLst>
          </p:cNvPr>
          <p:cNvSpPr>
            <a:spLocks noGrp="1"/>
          </p:cNvSpPr>
          <p:nvPr>
            <p:ph sz="half" idx="1"/>
          </p:nvPr>
        </p:nvSpPr>
        <p:spPr>
          <a:xfrm>
            <a:off x="299674" y="914068"/>
            <a:ext cx="4955817" cy="5196554"/>
          </a:xfrm>
        </p:spPr>
        <p:txBody>
          <a:bodyPr>
            <a:normAutofit/>
          </a:bodyPr>
          <a:lstStyle/>
          <a:p>
            <a:r>
              <a:rPr lang="en-US" sz="2400" b="1">
                <a:latin typeface="Batang" panose="02030600000101010101" pitchFamily="18" charset="-127"/>
                <a:ea typeface="Batang" panose="02030600000101010101" pitchFamily="18" charset="-127"/>
              </a:rPr>
              <a:t>Some students may have both a Task Supervisor and a Field Instructor signing off on time sheets.</a:t>
            </a:r>
          </a:p>
          <a:p>
            <a:pPr lvl="1"/>
            <a:r>
              <a:rPr lang="en-US" sz="2200" b="1">
                <a:latin typeface="Batang" panose="02030600000101010101" pitchFamily="18" charset="-127"/>
                <a:ea typeface="Batang" panose="02030600000101010101" pitchFamily="18" charset="-127"/>
              </a:rPr>
              <a:t>The Task Supervisor signs to account for weekly completed intern hours  </a:t>
            </a:r>
          </a:p>
          <a:p>
            <a:pPr lvl="1"/>
            <a:r>
              <a:rPr lang="en-US" sz="2200" b="1">
                <a:latin typeface="Batang" panose="02030600000101010101" pitchFamily="18" charset="-127"/>
                <a:ea typeface="Batang" panose="02030600000101010101" pitchFamily="18" charset="-127"/>
              </a:rPr>
              <a:t>The Field Instructor signs confirming at least </a:t>
            </a:r>
            <a:r>
              <a:rPr lang="en-US" sz="2200" b="1" u="sng">
                <a:latin typeface="Batang" panose="02030600000101010101" pitchFamily="18" charset="-127"/>
                <a:ea typeface="Batang" panose="02030600000101010101" pitchFamily="18" charset="-127"/>
              </a:rPr>
              <a:t>1 hour</a:t>
            </a:r>
            <a:r>
              <a:rPr lang="en-US" sz="2200" b="1">
                <a:latin typeface="Batang" panose="02030600000101010101" pitchFamily="18" charset="-127"/>
                <a:ea typeface="Batang" panose="02030600000101010101" pitchFamily="18" charset="-127"/>
              </a:rPr>
              <a:t> of supervision occurred for the week.</a:t>
            </a:r>
          </a:p>
          <a:p>
            <a:endParaRPr lang="en-US" sz="2400" b="1">
              <a:latin typeface="Batang" panose="02030600000101010101" pitchFamily="18" charset="-127"/>
              <a:ea typeface="Batang" panose="02030600000101010101" pitchFamily="18" charset="-127"/>
            </a:endParaRPr>
          </a:p>
        </p:txBody>
      </p:sp>
      <p:pic>
        <p:nvPicPr>
          <p:cNvPr id="3" name="Picture 2">
            <a:extLst>
              <a:ext uri="{FF2B5EF4-FFF2-40B4-BE49-F238E27FC236}">
                <a16:creationId xmlns:a16="http://schemas.microsoft.com/office/drawing/2014/main" id="{09EA48C7-35C3-4701-6C92-5DB1565EE01B}"/>
              </a:ext>
            </a:extLst>
          </p:cNvPr>
          <p:cNvPicPr>
            <a:picLocks noChangeAspect="1"/>
          </p:cNvPicPr>
          <p:nvPr/>
        </p:nvPicPr>
        <p:blipFill>
          <a:blip r:embed="rId3"/>
          <a:stretch>
            <a:fillRect/>
          </a:stretch>
        </p:blipFill>
        <p:spPr>
          <a:xfrm>
            <a:off x="5365798" y="1281978"/>
            <a:ext cx="6602268" cy="4098237"/>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6D73534C-40E8-3184-04B6-CF045D599E75}"/>
              </a:ext>
            </a:extLst>
          </p:cNvPr>
          <p:cNvCxnSpPr>
            <a:cxnSpLocks/>
          </p:cNvCxnSpPr>
          <p:nvPr/>
        </p:nvCxnSpPr>
        <p:spPr>
          <a:xfrm>
            <a:off x="4553528" y="4424218"/>
            <a:ext cx="8751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1F2675A-C534-8E72-FE6F-CD534ACAF767}"/>
              </a:ext>
            </a:extLst>
          </p:cNvPr>
          <p:cNvSpPr/>
          <p:nvPr/>
        </p:nvSpPr>
        <p:spPr>
          <a:xfrm>
            <a:off x="5708071" y="4902216"/>
            <a:ext cx="914400" cy="203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C4074-1551-B7D9-F00B-F6E9627CA340}"/>
              </a:ext>
            </a:extLst>
          </p:cNvPr>
          <p:cNvSpPr/>
          <p:nvPr/>
        </p:nvSpPr>
        <p:spPr>
          <a:xfrm>
            <a:off x="5484089" y="4709895"/>
            <a:ext cx="1279237" cy="40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4E48A9-F913-C037-13A9-230D72FEBBD1}"/>
              </a:ext>
            </a:extLst>
          </p:cNvPr>
          <p:cNvSpPr/>
          <p:nvPr/>
        </p:nvSpPr>
        <p:spPr>
          <a:xfrm>
            <a:off x="5735782" y="4424218"/>
            <a:ext cx="914400" cy="203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5810E00A-125B-735E-3DCC-5DABC987E02A}"/>
              </a:ext>
            </a:extLst>
          </p:cNvPr>
          <p:cNvCxnSpPr>
            <a:cxnSpLocks/>
          </p:cNvCxnSpPr>
          <p:nvPr/>
        </p:nvCxnSpPr>
        <p:spPr>
          <a:xfrm>
            <a:off x="3925455" y="3556000"/>
            <a:ext cx="1558634" cy="12653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6669D1B-CEEA-0A58-DF2B-9976516E6100}"/>
              </a:ext>
            </a:extLst>
          </p:cNvPr>
          <p:cNvSpPr/>
          <p:nvPr/>
        </p:nvSpPr>
        <p:spPr>
          <a:xfrm>
            <a:off x="5474853" y="4221018"/>
            <a:ext cx="1279237" cy="40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25C5A7-B4A1-5D1D-459E-10B8EC892DD4}"/>
              </a:ext>
            </a:extLst>
          </p:cNvPr>
          <p:cNvSpPr/>
          <p:nvPr/>
        </p:nvSpPr>
        <p:spPr>
          <a:xfrm>
            <a:off x="5735782" y="3941618"/>
            <a:ext cx="914400" cy="203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8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80170" y="-28118"/>
            <a:ext cx="9603275" cy="806707"/>
          </a:xfrm>
        </p:spPr>
        <p:txBody>
          <a:bodyPr>
            <a:normAutofit/>
          </a:bodyPr>
          <a:lstStyle/>
          <a:p>
            <a:r>
              <a:rPr lang="en-US" sz="4400" b="1">
                <a:latin typeface="Batang" panose="02030600000101010101" pitchFamily="18" charset="-127"/>
                <a:ea typeface="Batang" panose="02030600000101010101" pitchFamily="18" charset="-127"/>
              </a:rPr>
              <a:t>CSWE Competencies</a:t>
            </a:r>
          </a:p>
        </p:txBody>
      </p:sp>
      <p:graphicFrame>
        <p:nvGraphicFramePr>
          <p:cNvPr id="11" name="Content Placeholder 5">
            <a:extLst>
              <a:ext uri="{FF2B5EF4-FFF2-40B4-BE49-F238E27FC236}">
                <a16:creationId xmlns:a16="http://schemas.microsoft.com/office/drawing/2014/main" id="{E743C848-0F07-C3F6-6719-0AED3BB36F91}"/>
              </a:ext>
            </a:extLst>
          </p:cNvPr>
          <p:cNvGraphicFramePr>
            <a:graphicFrameLocks noGrp="1"/>
          </p:cNvGraphicFramePr>
          <p:nvPr>
            <p:ph idx="1"/>
            <p:extLst>
              <p:ext uri="{D42A27DB-BD31-4B8C-83A1-F6EECF244321}">
                <p14:modId xmlns:p14="http://schemas.microsoft.com/office/powerpoint/2010/main" val="2143399824"/>
              </p:ext>
            </p:extLst>
          </p:nvPr>
        </p:nvGraphicFramePr>
        <p:xfrm>
          <a:off x="485775" y="968818"/>
          <a:ext cx="9258300" cy="5187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Usiacad Monog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30A606-8998-418C-AD64-1CF452A909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3125" y="1940456"/>
            <a:ext cx="2343150" cy="2343150"/>
          </a:xfrm>
          <a:prstGeom prst="rect">
            <a:avLst/>
          </a:prstGeom>
        </p:spPr>
      </p:pic>
      <p:sp>
        <p:nvSpPr>
          <p:cNvPr id="2" name="TextBox 1"/>
          <p:cNvSpPr txBox="1"/>
          <p:nvPr/>
        </p:nvSpPr>
        <p:spPr>
          <a:xfrm>
            <a:off x="-133350" y="6063992"/>
            <a:ext cx="12258675" cy="830997"/>
          </a:xfrm>
          <a:prstGeom prst="rect">
            <a:avLst/>
          </a:prstGeom>
          <a:noFill/>
        </p:spPr>
        <p:txBody>
          <a:bodyPr wrap="square" rtlCol="0">
            <a:spAutoFit/>
          </a:bodyPr>
          <a:lstStyle/>
          <a:p>
            <a:pPr algn="ctr"/>
            <a:r>
              <a:rPr lang="en-US" sz="2400">
                <a:solidFill>
                  <a:srgbClr val="F8F8F8"/>
                </a:solidFill>
                <a:latin typeface="Batang" panose="02030600000101010101" pitchFamily="18" charset="-127"/>
                <a:ea typeface="Batang" panose="02030600000101010101" pitchFamily="18" charset="-127"/>
              </a:rPr>
              <a:t>https://www.cswe.org/getmedia/94471c42-13b8-493b-9041-b30f48533d64/2022-EPAS.pdf</a:t>
            </a:r>
            <a:endParaRPr lang="en-US" sz="1600"/>
          </a:p>
        </p:txBody>
      </p:sp>
    </p:spTree>
    <p:extLst>
      <p:ext uri="{BB962C8B-B14F-4D97-AF65-F5344CB8AC3E}">
        <p14:creationId xmlns:p14="http://schemas.microsoft.com/office/powerpoint/2010/main" val="165091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84879" y="-35860"/>
            <a:ext cx="9771379" cy="654209"/>
          </a:xfrm>
        </p:spPr>
        <p:txBody>
          <a:bodyPr>
            <a:noAutofit/>
          </a:bodyPr>
          <a:lstStyle/>
          <a:p>
            <a:pPr algn="ctr"/>
            <a:r>
              <a:rPr lang="en-US" sz="4400" b="1">
                <a:latin typeface="Batang" panose="02030600000101010101" pitchFamily="18" charset="-127"/>
                <a:ea typeface="Batang" panose="02030600000101010101" pitchFamily="18" charset="-127"/>
              </a:rPr>
              <a:t>Competencies</a:t>
            </a:r>
            <a:r>
              <a:rPr lang="en-US" sz="4000" b="1">
                <a:latin typeface="Batang" panose="02030600000101010101" pitchFamily="18" charset="-127"/>
                <a:ea typeface="Batang" panose="02030600000101010101" pitchFamily="18" charset="-127"/>
              </a:rPr>
              <a:t> </a:t>
            </a:r>
            <a:r>
              <a:rPr lang="en-US" b="1">
                <a:latin typeface="Batang" panose="02030600000101010101" pitchFamily="18" charset="-127"/>
                <a:ea typeface="Batang" panose="02030600000101010101" pitchFamily="18" charset="-127"/>
              </a:rPr>
              <a:t>(1 of 2) </a:t>
            </a:r>
          </a:p>
        </p:txBody>
      </p:sp>
      <p:sp>
        <p:nvSpPr>
          <p:cNvPr id="6" name="Content Placeholder 5"/>
          <p:cNvSpPr>
            <a:spLocks noGrp="1"/>
          </p:cNvSpPr>
          <p:nvPr>
            <p:ph sz="half" idx="1"/>
          </p:nvPr>
        </p:nvSpPr>
        <p:spPr>
          <a:xfrm>
            <a:off x="1084879" y="901199"/>
            <a:ext cx="10249871" cy="5012668"/>
          </a:xfrm>
        </p:spPr>
        <p:txBody>
          <a:bodyPr>
            <a:noAutofit/>
          </a:bodyPr>
          <a:lstStyle/>
          <a:p>
            <a:r>
              <a:rPr lang="en-US" sz="2800" b="1">
                <a:latin typeface="Batang" panose="02030600000101010101" pitchFamily="18" charset="-127"/>
                <a:ea typeface="Batang" panose="02030600000101010101" pitchFamily="18" charset="-127"/>
              </a:rPr>
              <a:t>Competency 1</a:t>
            </a:r>
            <a:r>
              <a:rPr lang="en-US" sz="2800">
                <a:latin typeface="Batang" panose="02030600000101010101" pitchFamily="18" charset="-127"/>
                <a:ea typeface="Batang" panose="02030600000101010101" pitchFamily="18" charset="-127"/>
              </a:rPr>
              <a:t>: Demonstrate Ethical and Professional Behavior </a:t>
            </a:r>
          </a:p>
          <a:p>
            <a:r>
              <a:rPr lang="en-US" sz="2800" b="1">
                <a:latin typeface="Batang" panose="02030600000101010101" pitchFamily="18" charset="-127"/>
                <a:ea typeface="Batang" panose="02030600000101010101" pitchFamily="18" charset="-127"/>
              </a:rPr>
              <a:t>Competency 2</a:t>
            </a:r>
            <a:r>
              <a:rPr lang="en-US" sz="2800">
                <a:latin typeface="Batang" panose="02030600000101010101" pitchFamily="18" charset="-127"/>
                <a:ea typeface="Batang" panose="02030600000101010101" pitchFamily="18" charset="-127"/>
              </a:rPr>
              <a:t>: Advance Human Rights and Social, Racial, Economic, and Environmental Justice </a:t>
            </a:r>
          </a:p>
          <a:p>
            <a:r>
              <a:rPr lang="en-US" sz="2800" b="1">
                <a:latin typeface="Batang" panose="02030600000101010101" pitchFamily="18" charset="-127"/>
                <a:ea typeface="Batang" panose="02030600000101010101" pitchFamily="18" charset="-127"/>
              </a:rPr>
              <a:t>Competency 3</a:t>
            </a:r>
            <a:r>
              <a:rPr lang="en-US" sz="2800">
                <a:latin typeface="Batang" panose="02030600000101010101" pitchFamily="18" charset="-127"/>
                <a:ea typeface="Batang" panose="02030600000101010101" pitchFamily="18" charset="-127"/>
              </a:rPr>
              <a:t>: Engage Anti-Racism, Diversity, Equity, and Inclusion (ADEI) in Practice </a:t>
            </a:r>
          </a:p>
          <a:p>
            <a:r>
              <a:rPr lang="en-US" sz="2800" b="1">
                <a:latin typeface="Batang" panose="02030600000101010101" pitchFamily="18" charset="-127"/>
                <a:ea typeface="Batang" panose="02030600000101010101" pitchFamily="18" charset="-127"/>
              </a:rPr>
              <a:t>Competency 4</a:t>
            </a:r>
            <a:r>
              <a:rPr lang="en-US" sz="2800">
                <a:latin typeface="Batang" panose="02030600000101010101" pitchFamily="18" charset="-127"/>
                <a:ea typeface="Batang" panose="02030600000101010101" pitchFamily="18" charset="-127"/>
              </a:rPr>
              <a:t>: Engage in Practice-Informed Research and Research-Informed Practice</a:t>
            </a:r>
          </a:p>
          <a:p>
            <a:r>
              <a:rPr lang="en-US" sz="2800" b="1">
                <a:latin typeface="Batang" panose="02030600000101010101" pitchFamily="18" charset="-127"/>
                <a:ea typeface="Batang" panose="02030600000101010101" pitchFamily="18" charset="-127"/>
              </a:rPr>
              <a:t>Competency 5</a:t>
            </a:r>
            <a:r>
              <a:rPr lang="en-US" sz="2800">
                <a:latin typeface="Batang" panose="02030600000101010101" pitchFamily="18" charset="-127"/>
                <a:ea typeface="Batang" panose="02030600000101010101" pitchFamily="18" charset="-127"/>
              </a:rPr>
              <a:t>: Engage in Policy Practice</a:t>
            </a:r>
          </a:p>
        </p:txBody>
      </p:sp>
      <p:pic>
        <p:nvPicPr>
          <p:cNvPr id="8" name="Picture 7"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3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8106" y="-22688"/>
            <a:ext cx="10840278" cy="654209"/>
          </a:xfrm>
        </p:spPr>
        <p:txBody>
          <a:bodyPr>
            <a:noAutofit/>
          </a:bodyPr>
          <a:lstStyle/>
          <a:p>
            <a:pPr algn="ctr"/>
            <a:r>
              <a:rPr lang="en-US" sz="4400" b="1">
                <a:latin typeface="Batang" panose="02030600000101010101" pitchFamily="18" charset="-127"/>
                <a:ea typeface="Batang" panose="02030600000101010101" pitchFamily="18" charset="-127"/>
              </a:rPr>
              <a:t>Competencies</a:t>
            </a:r>
            <a:r>
              <a:rPr lang="en-US" sz="4000" b="1">
                <a:latin typeface="Batang" panose="02030600000101010101" pitchFamily="18" charset="-127"/>
                <a:ea typeface="Batang" panose="02030600000101010101" pitchFamily="18" charset="-127"/>
              </a:rPr>
              <a:t> </a:t>
            </a:r>
            <a:r>
              <a:rPr lang="en-US" b="1">
                <a:latin typeface="Batang" panose="02030600000101010101" pitchFamily="18" charset="-127"/>
                <a:ea typeface="Batang" panose="02030600000101010101" pitchFamily="18" charset="-127"/>
              </a:rPr>
              <a:t>(2 of 2) </a:t>
            </a:r>
          </a:p>
        </p:txBody>
      </p:sp>
      <p:sp>
        <p:nvSpPr>
          <p:cNvPr id="7" name="Content Placeholder 6"/>
          <p:cNvSpPr>
            <a:spLocks noGrp="1"/>
          </p:cNvSpPr>
          <p:nvPr>
            <p:ph sz="half" idx="1"/>
          </p:nvPr>
        </p:nvSpPr>
        <p:spPr>
          <a:xfrm>
            <a:off x="1205415" y="1095519"/>
            <a:ext cx="9530306" cy="5066127"/>
          </a:xfrm>
        </p:spPr>
        <p:txBody>
          <a:bodyPr>
            <a:noAutofit/>
          </a:bodyPr>
          <a:lstStyle/>
          <a:p>
            <a:r>
              <a:rPr lang="en-US" sz="2800" b="1">
                <a:latin typeface="Batang" panose="02030600000101010101" pitchFamily="18" charset="-127"/>
                <a:ea typeface="Batang" panose="02030600000101010101" pitchFamily="18" charset="-127"/>
              </a:rPr>
              <a:t>Competency 6: </a:t>
            </a:r>
            <a:r>
              <a:rPr lang="en-US" sz="2800">
                <a:latin typeface="Batang" panose="02030600000101010101" pitchFamily="18" charset="-127"/>
                <a:ea typeface="Batang" panose="02030600000101010101" pitchFamily="18" charset="-127"/>
              </a:rPr>
              <a:t>Engage with Individuals, Families, Groups, Organizations, and Communities </a:t>
            </a:r>
          </a:p>
          <a:p>
            <a:r>
              <a:rPr lang="en-US" sz="2800" b="1">
                <a:latin typeface="Batang" panose="02030600000101010101" pitchFamily="18" charset="-127"/>
                <a:ea typeface="Batang" panose="02030600000101010101" pitchFamily="18" charset="-127"/>
              </a:rPr>
              <a:t>Competency 7: </a:t>
            </a:r>
            <a:r>
              <a:rPr lang="en-US" sz="2800">
                <a:latin typeface="Batang" panose="02030600000101010101" pitchFamily="18" charset="-127"/>
                <a:ea typeface="Batang" panose="02030600000101010101" pitchFamily="18" charset="-127"/>
              </a:rPr>
              <a:t>Assess Individuals, Families, Groups, Organizations, and Communities </a:t>
            </a:r>
          </a:p>
          <a:p>
            <a:r>
              <a:rPr lang="en-US" sz="2800" b="1">
                <a:latin typeface="Batang" panose="02030600000101010101" pitchFamily="18" charset="-127"/>
                <a:ea typeface="Batang" panose="02030600000101010101" pitchFamily="18" charset="-127"/>
              </a:rPr>
              <a:t>Competency 8: </a:t>
            </a:r>
            <a:r>
              <a:rPr lang="en-US" sz="2800">
                <a:latin typeface="Batang" panose="02030600000101010101" pitchFamily="18" charset="-127"/>
                <a:ea typeface="Batang" panose="02030600000101010101" pitchFamily="18" charset="-127"/>
              </a:rPr>
              <a:t>Intervene with Individuals, Families, Groups, Organizations, and Communities </a:t>
            </a:r>
          </a:p>
          <a:p>
            <a:r>
              <a:rPr lang="en-US" sz="2800" b="1">
                <a:latin typeface="Batang" panose="02030600000101010101" pitchFamily="18" charset="-127"/>
                <a:ea typeface="Batang" panose="02030600000101010101" pitchFamily="18" charset="-127"/>
              </a:rPr>
              <a:t>Competency 9: </a:t>
            </a:r>
            <a:r>
              <a:rPr lang="en-US" sz="2800">
                <a:latin typeface="Batang" panose="02030600000101010101" pitchFamily="18" charset="-127"/>
                <a:ea typeface="Batang" panose="02030600000101010101" pitchFamily="18" charset="-127"/>
              </a:rPr>
              <a:t>Evaluate Practice with Individuals, Families, Groups, Organizations, and Communities</a:t>
            </a:r>
          </a:p>
          <a:p>
            <a:endParaRPr lang="en-US" sz="2800">
              <a:latin typeface="Batang" panose="02030600000101010101" pitchFamily="18" charset="-127"/>
              <a:ea typeface="Batang" panose="02030600000101010101" pitchFamily="18" charset="-127"/>
            </a:endParaRPr>
          </a:p>
        </p:txBody>
      </p:sp>
      <p:pic>
        <p:nvPicPr>
          <p:cNvPr id="8" name="Picture 7"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8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9021" y="793101"/>
            <a:ext cx="11166742" cy="1176048"/>
          </a:xfrm>
        </p:spPr>
        <p:txBody>
          <a:bodyPr>
            <a:noAutofit/>
          </a:bodyPr>
          <a:lstStyle/>
          <a:p>
            <a:pPr algn="ctr"/>
            <a:r>
              <a:rPr lang="en-US" sz="2800" b="1">
                <a:latin typeface="Batang" panose="02030600000101010101" pitchFamily="18" charset="-127"/>
                <a:ea typeface="Batang" panose="02030600000101010101" pitchFamily="18" charset="-127"/>
              </a:rPr>
              <a:t>The SLP reports students’ comprehension of &amp; ability to </a:t>
            </a:r>
            <a:br>
              <a:rPr lang="en-US" sz="2800" b="1">
                <a:latin typeface="Batang" panose="02030600000101010101" pitchFamily="18" charset="-127"/>
                <a:ea typeface="Batang" panose="02030600000101010101" pitchFamily="18" charset="-127"/>
              </a:rPr>
            </a:br>
            <a:r>
              <a:rPr lang="en-US" sz="2800" b="1">
                <a:latin typeface="Batang" panose="02030600000101010101" pitchFamily="18" charset="-127"/>
                <a:ea typeface="Batang" panose="02030600000101010101" pitchFamily="18" charset="-127"/>
              </a:rPr>
              <a:t>carry out CSWE’s Competencies of Social Work practice. </a:t>
            </a:r>
            <a:br>
              <a:rPr lang="en-US" sz="2800" b="1">
                <a:latin typeface="Batang" panose="02030600000101010101" pitchFamily="18" charset="-127"/>
                <a:ea typeface="Batang" panose="02030600000101010101" pitchFamily="18" charset="-127"/>
              </a:rPr>
            </a:br>
            <a:br>
              <a:rPr lang="en-US" sz="2800" b="1">
                <a:latin typeface="Batang" panose="02030600000101010101" pitchFamily="18" charset="-127"/>
                <a:ea typeface="Batang" panose="02030600000101010101" pitchFamily="18" charset="-127"/>
              </a:rPr>
            </a:br>
            <a:endParaRPr lang="en-US" sz="2800" b="1">
              <a:latin typeface="Batang" panose="02030600000101010101" pitchFamily="18" charset="-127"/>
              <a:ea typeface="Batang" panose="02030600000101010101" pitchFamily="18" charset="-127"/>
            </a:endParaRP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3EA8C873-32D4-4FFF-A332-A3F7177399FE}"/>
              </a:ext>
            </a:extLst>
          </p:cNvPr>
          <p:cNvSpPr txBox="1">
            <a:spLocks/>
          </p:cNvSpPr>
          <p:nvPr/>
        </p:nvSpPr>
        <p:spPr>
          <a:xfrm>
            <a:off x="1178169" y="1"/>
            <a:ext cx="9548446" cy="6299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4400" b="1">
                <a:latin typeface="Batang" panose="02030600000101010101" pitchFamily="18" charset="-127"/>
                <a:ea typeface="Batang" panose="02030600000101010101" pitchFamily="18" charset="-127"/>
              </a:rPr>
              <a:t>Student Learning Plan </a:t>
            </a:r>
            <a:r>
              <a:rPr lang="en-US" sz="3600" b="1">
                <a:latin typeface="Batang" panose="02030600000101010101" pitchFamily="18" charset="-127"/>
                <a:ea typeface="Batang" panose="02030600000101010101" pitchFamily="18" charset="-127"/>
              </a:rPr>
              <a:t>(SLP) </a:t>
            </a:r>
          </a:p>
        </p:txBody>
      </p:sp>
      <p:pic>
        <p:nvPicPr>
          <p:cNvPr id="12" name="Picture 11" descr="A close-up of a logo&#10;&#10;Description automatically generated">
            <a:extLst>
              <a:ext uri="{FF2B5EF4-FFF2-40B4-BE49-F238E27FC236}">
                <a16:creationId xmlns:a16="http://schemas.microsoft.com/office/drawing/2014/main" id="{3F60E909-388A-F240-EACF-B936ED8868E0}"/>
              </a:ext>
            </a:extLst>
          </p:cNvPr>
          <p:cNvPicPr>
            <a:picLocks noChangeAspect="1"/>
          </p:cNvPicPr>
          <p:nvPr/>
        </p:nvPicPr>
        <p:blipFill rotWithShape="1">
          <a:blip r:embed="rId3"/>
          <a:srcRect r="40300"/>
          <a:stretch/>
        </p:blipFill>
        <p:spPr>
          <a:xfrm>
            <a:off x="5455607" y="1735641"/>
            <a:ext cx="4426096" cy="4157662"/>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29EA383C-97A8-7688-0EAB-C0D25AD8DD31}"/>
              </a:ext>
            </a:extLst>
          </p:cNvPr>
          <p:cNvPicPr>
            <a:picLocks noChangeAspect="1"/>
          </p:cNvPicPr>
          <p:nvPr/>
        </p:nvPicPr>
        <p:blipFill>
          <a:blip r:embed="rId4"/>
          <a:stretch>
            <a:fillRect/>
          </a:stretch>
        </p:blipFill>
        <p:spPr>
          <a:xfrm>
            <a:off x="7138893" y="2962274"/>
            <a:ext cx="5006833" cy="3834347"/>
          </a:xfrm>
          <a:prstGeom prst="rect">
            <a:avLst/>
          </a:prstGeom>
        </p:spPr>
      </p:pic>
      <p:pic>
        <p:nvPicPr>
          <p:cNvPr id="14" name="Picture 13" descr="A logo for a university&#10;&#10;Description automatically generated">
            <a:extLst>
              <a:ext uri="{FF2B5EF4-FFF2-40B4-BE49-F238E27FC236}">
                <a16:creationId xmlns:a16="http://schemas.microsoft.com/office/drawing/2014/main" id="{60158C89-0301-CFDB-E45C-6520C5BBDC63}"/>
              </a:ext>
            </a:extLst>
          </p:cNvPr>
          <p:cNvPicPr>
            <a:picLocks noChangeAspect="1"/>
          </p:cNvPicPr>
          <p:nvPr/>
        </p:nvPicPr>
        <p:blipFill>
          <a:blip r:embed="rId5"/>
          <a:stretch>
            <a:fillRect/>
          </a:stretch>
        </p:blipFill>
        <p:spPr>
          <a:xfrm>
            <a:off x="5514975" y="1775367"/>
            <a:ext cx="2418597" cy="1190190"/>
          </a:xfrm>
          <a:prstGeom prst="rect">
            <a:avLst/>
          </a:prstGeom>
        </p:spPr>
      </p:pic>
      <p:graphicFrame>
        <p:nvGraphicFramePr>
          <p:cNvPr id="16" name="TextBox 1">
            <a:extLst>
              <a:ext uri="{FF2B5EF4-FFF2-40B4-BE49-F238E27FC236}">
                <a16:creationId xmlns:a16="http://schemas.microsoft.com/office/drawing/2014/main" id="{439F559E-3B4C-2558-401D-85A45BE85AB9}"/>
              </a:ext>
            </a:extLst>
          </p:cNvPr>
          <p:cNvGraphicFramePr/>
          <p:nvPr>
            <p:extLst>
              <p:ext uri="{D42A27DB-BD31-4B8C-83A1-F6EECF244321}">
                <p14:modId xmlns:p14="http://schemas.microsoft.com/office/powerpoint/2010/main" val="3956761853"/>
              </p:ext>
            </p:extLst>
          </p:nvPr>
        </p:nvGraphicFramePr>
        <p:xfrm>
          <a:off x="-63282" y="1308458"/>
          <a:ext cx="5817812" cy="51385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0504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4F97D3E-03A6-4634-BC61-A05B48180AB4}"/>
              </a:ext>
            </a:extLst>
          </p:cNvPr>
          <p:cNvSpPr txBox="1">
            <a:spLocks/>
          </p:cNvSpPr>
          <p:nvPr/>
        </p:nvSpPr>
        <p:spPr>
          <a:xfrm>
            <a:off x="1078661" y="0"/>
            <a:ext cx="9632369" cy="7022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4400" b="1">
                <a:latin typeface="Batang" panose="02030600000101010101" pitchFamily="18" charset="-127"/>
                <a:ea typeface="Batang" panose="02030600000101010101" pitchFamily="18" charset="-127"/>
              </a:rPr>
              <a:t>Turning Competencies Into Behaviors</a:t>
            </a:r>
          </a:p>
        </p:txBody>
      </p:sp>
      <p:pic>
        <p:nvPicPr>
          <p:cNvPr id="10" name="Picture 2" descr="Image result for smart goals">
            <a:extLst>
              <a:ext uri="{FF2B5EF4-FFF2-40B4-BE49-F238E27FC236}">
                <a16:creationId xmlns:a16="http://schemas.microsoft.com/office/drawing/2014/main" id="{6238B87E-208D-489B-81C1-2053FF646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6272"/>
          <a:stretch/>
        </p:blipFill>
        <p:spPr bwMode="auto">
          <a:xfrm>
            <a:off x="7998366" y="1552084"/>
            <a:ext cx="3969700" cy="37538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6D954AF-BF40-4529-971B-48A4572C84D0}"/>
              </a:ext>
            </a:extLst>
          </p:cNvPr>
          <p:cNvSpPr/>
          <p:nvPr/>
        </p:nvSpPr>
        <p:spPr>
          <a:xfrm>
            <a:off x="645601" y="1201887"/>
            <a:ext cx="7249248" cy="4862870"/>
          </a:xfrm>
          <a:prstGeom prst="rect">
            <a:avLst/>
          </a:prstGeom>
        </p:spPr>
        <p:txBody>
          <a:bodyPr wrap="square">
            <a:spAutoFit/>
          </a:bodyPr>
          <a:lstStyle/>
          <a:p>
            <a:pPr marL="285750" indent="-285750">
              <a:buFont typeface="Arial" panose="020B0604020202020204" pitchFamily="34" charset="0"/>
              <a:buChar char="•"/>
            </a:pPr>
            <a:r>
              <a:rPr lang="en-US" sz="3000" b="1">
                <a:latin typeface="Batang" panose="02030600000101010101" pitchFamily="18" charset="-127"/>
                <a:ea typeface="Batang" panose="02030600000101010101" pitchFamily="18" charset="-127"/>
              </a:rPr>
              <a:t>When completing their SLP, the student needs to think about how to demonstrate mastery of the Core Competencies through behaviors carried out at your agency.  </a:t>
            </a:r>
          </a:p>
          <a:p>
            <a:pPr marL="285750" indent="-285750">
              <a:buFont typeface="Arial" panose="020B0604020202020204" pitchFamily="34" charset="0"/>
              <a:buChar char="•"/>
            </a:pPr>
            <a:endParaRPr lang="en-US" sz="3000" b="1" i="1">
              <a:solidFill>
                <a:srgbClr val="0070C0"/>
              </a:solidFill>
              <a:latin typeface="Batang" panose="02030600000101010101" pitchFamily="18" charset="-127"/>
              <a:ea typeface="Batang" panose="02030600000101010101" pitchFamily="18" charset="-127"/>
            </a:endParaRPr>
          </a:p>
          <a:p>
            <a:pPr marL="285750" indent="-285750">
              <a:buFont typeface="Arial" panose="020B0604020202020204" pitchFamily="34" charset="0"/>
              <a:buChar char="•"/>
            </a:pPr>
            <a:r>
              <a:rPr lang="en-US" sz="3000" b="1">
                <a:latin typeface="Batang" panose="02030600000101010101" pitchFamily="18" charset="-127"/>
                <a:ea typeface="Batang" panose="02030600000101010101" pitchFamily="18" charset="-127"/>
              </a:rPr>
              <a:t>Students will write specific activities for each practice behavior </a:t>
            </a:r>
          </a:p>
          <a:p>
            <a:pPr marL="742950" lvl="1" indent="-285750">
              <a:buFont typeface="Arial" panose="020B0604020202020204" pitchFamily="34" charset="0"/>
              <a:buChar char="•"/>
            </a:pPr>
            <a:r>
              <a:rPr lang="en-US" sz="3000" b="1" i="1">
                <a:latin typeface="Batang" panose="02030600000101010101" pitchFamily="18" charset="-127"/>
                <a:ea typeface="Batang" panose="02030600000101010101" pitchFamily="18" charset="-127"/>
              </a:rPr>
              <a:t>These need to be S.M.A.R.T.!</a:t>
            </a:r>
          </a:p>
          <a:p>
            <a:pPr lvl="1"/>
            <a:endParaRPr lang="en-US" b="1" i="1">
              <a:solidFill>
                <a:srgbClr val="0070C0"/>
              </a:solidFill>
              <a:latin typeface="Batang" panose="02030600000101010101" pitchFamily="18" charset="-127"/>
              <a:ea typeface="Batang" panose="02030600000101010101" pitchFamily="18" charset="-127"/>
            </a:endParaRPr>
          </a:p>
          <a:p>
            <a:pPr marL="285750" indent="-285750">
              <a:buFont typeface="Arial" panose="020B0604020202020204" pitchFamily="34" charset="0"/>
              <a:buChar char="•"/>
            </a:pPr>
            <a:endParaRPr lang="en-US" b="1">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89670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91B0-6EB1-465F-8485-17B0C7B5E4D2}"/>
              </a:ext>
            </a:extLst>
          </p:cNvPr>
          <p:cNvSpPr>
            <a:spLocks noGrp="1"/>
          </p:cNvSpPr>
          <p:nvPr>
            <p:ph type="title"/>
          </p:nvPr>
        </p:nvSpPr>
        <p:spPr>
          <a:xfrm>
            <a:off x="1007472" y="97173"/>
            <a:ext cx="10515600" cy="1325563"/>
          </a:xfrm>
        </p:spPr>
        <p:txBody>
          <a:bodyPr>
            <a:noAutofit/>
          </a:bodyPr>
          <a:lstStyle/>
          <a:p>
            <a:pPr algn="ctr"/>
            <a:r>
              <a:rPr lang="en-US" sz="4400" b="1">
                <a:latin typeface="Batang" panose="02030600000101010101" pitchFamily="18" charset="-127"/>
                <a:ea typeface="Batang" panose="02030600000101010101" pitchFamily="18" charset="-127"/>
              </a:rPr>
              <a:t>Welcome from the Field Team!!</a:t>
            </a:r>
          </a:p>
        </p:txBody>
      </p:sp>
      <p:sp>
        <p:nvSpPr>
          <p:cNvPr id="27" name="Rectangle 26">
            <a:extLst>
              <a:ext uri="{FF2B5EF4-FFF2-40B4-BE49-F238E27FC236}">
                <a16:creationId xmlns:a16="http://schemas.microsoft.com/office/drawing/2014/main" id="{04B712BB-4418-E44C-B4EC-4913D27F101F}"/>
              </a:ext>
            </a:extLst>
          </p:cNvPr>
          <p:cNvSpPr/>
          <p:nvPr/>
        </p:nvSpPr>
        <p:spPr>
          <a:xfrm>
            <a:off x="438093" y="4211704"/>
            <a:ext cx="2996453" cy="1969770"/>
          </a:xfrm>
          <a:prstGeom prst="rect">
            <a:avLst/>
          </a:prstGeom>
        </p:spPr>
        <p:txBody>
          <a:bodyPr wrap="square">
            <a:spAutoFit/>
          </a:bodyPr>
          <a:lstStyle/>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Bonnie Rinks</a:t>
            </a: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 LCSW, ACSW</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Director </a:t>
            </a:r>
            <a:endParaRPr lang="en-US" sz="1600" b="1">
              <a:solidFill>
                <a:prstClr val="black"/>
              </a:solidFill>
              <a:effectLst>
                <a:outerShdw blurRad="38100" dist="38100" dir="2700000" algn="tl">
                  <a:srgbClr val="000000">
                    <a:alpha val="43137"/>
                  </a:srgbClr>
                </a:outerShdw>
              </a:effectLst>
            </a:endParaRP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Field Education</a:t>
            </a:r>
            <a:endParaRPr kumimoji="0" lang="en-US" sz="16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endParaRP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ea typeface="+mn-ea"/>
                <a:cs typeface="+mn-cs"/>
              </a:rPr>
              <a:t>812-465-1106 office </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ea typeface="+mn-ea"/>
                <a:cs typeface="+mn-cs"/>
              </a:rPr>
              <a:t>or</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ea typeface="+mn-ea"/>
                <a:cs typeface="+mn-cs"/>
              </a:rPr>
              <a:t>812-204-5848 cell</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hlinkClick r:id="rId2">
                  <a:extLst>
                    <a:ext uri="{A12FA001-AC4F-418D-AE19-62706E023703}">
                      <ahyp:hlinkClr xmlns:ahyp="http://schemas.microsoft.com/office/drawing/2018/hyperlinkcolor" val="tx"/>
                    </a:ext>
                  </a:extLst>
                </a:hlinkClick>
              </a:rPr>
              <a:t>berinks@usi.edu</a:t>
            </a:r>
            <a:endParaRPr kumimoji="0" lang="en-US" sz="1400" b="0" i="0" u="none" strike="noStrike" kern="1200" cap="none" spc="0" normalizeH="0" baseline="0" noProof="0">
              <a:ln>
                <a:noFill/>
              </a:ln>
              <a:effectLst/>
              <a:uLnTx/>
              <a:uFillTx/>
              <a:ea typeface="+mn-ea"/>
              <a:cs typeface="+mn-cs"/>
            </a:endParaRPr>
          </a:p>
          <a:p>
            <a:pPr marL="64008"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 name="Rectangle 28">
            <a:extLst>
              <a:ext uri="{FF2B5EF4-FFF2-40B4-BE49-F238E27FC236}">
                <a16:creationId xmlns:a16="http://schemas.microsoft.com/office/drawing/2014/main" id="{52FB6CB1-9457-D541-CF77-BA7ED3058A4A}"/>
              </a:ext>
            </a:extLst>
          </p:cNvPr>
          <p:cNvSpPr/>
          <p:nvPr/>
        </p:nvSpPr>
        <p:spPr>
          <a:xfrm>
            <a:off x="4487122" y="4228589"/>
            <a:ext cx="3124551" cy="338554"/>
          </a:xfrm>
          <a:prstGeom prst="rect">
            <a:avLst/>
          </a:prstGeom>
        </p:spPr>
        <p:txBody>
          <a:bodyPr wrap="square" lIns="91440" tIns="45720" rIns="91440" bIns="45720" anchor="t">
            <a:spAutoFit/>
          </a:bodyPr>
          <a:lstStyle/>
          <a:p>
            <a:pPr marL="63500" marR="0" lvl="0" indent="0" defTabSz="914400" rtl="0" eaLnBrk="1" fontAlgn="auto" latinLnBrk="0" hangingPunct="1">
              <a:lnSpc>
                <a:spcPct val="100000"/>
              </a:lnSpc>
              <a:spcBef>
                <a:spcPts val="0"/>
              </a:spcBef>
              <a:spcAft>
                <a:spcPts val="0"/>
              </a:spcAft>
              <a:buClrTx/>
              <a:buSzTx/>
              <a:buFontTx/>
              <a:buNone/>
              <a:tabLst/>
              <a:defRPr/>
            </a:pPr>
            <a:endParaRPr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ndParaRPr>
          </a:p>
        </p:txBody>
      </p:sp>
      <p:sp>
        <p:nvSpPr>
          <p:cNvPr id="34" name="Rectangle 33">
            <a:extLst>
              <a:ext uri="{FF2B5EF4-FFF2-40B4-BE49-F238E27FC236}">
                <a16:creationId xmlns:a16="http://schemas.microsoft.com/office/drawing/2014/main" id="{D894FC27-135A-71BD-BAB1-A3D7289628FB}"/>
              </a:ext>
            </a:extLst>
          </p:cNvPr>
          <p:cNvSpPr/>
          <p:nvPr/>
        </p:nvSpPr>
        <p:spPr>
          <a:xfrm>
            <a:off x="6475934" y="4206829"/>
            <a:ext cx="3289502" cy="1415772"/>
          </a:xfrm>
          <a:prstGeom prst="rect">
            <a:avLst/>
          </a:prstGeom>
        </p:spPr>
        <p:txBody>
          <a:bodyPr wrap="square" lIns="91440" tIns="45720" rIns="91440" bIns="45720" anchor="t">
            <a:spAutoFit/>
          </a:bodyPr>
          <a:lstStyle/>
          <a:p>
            <a:pPr defTabSz="914400">
              <a:defRPr/>
            </a:pPr>
            <a:r>
              <a:rPr lang="en-US" sz="1600" b="1" i="1">
                <a:solidFill>
                  <a:prstClr val="black"/>
                </a:solidFill>
                <a:effectLst>
                  <a:outerShdw blurRad="38100" dist="38100" dir="2700000" algn="tl">
                    <a:srgbClr val="000000">
                      <a:alpha val="43137"/>
                    </a:srgbClr>
                  </a:outerShdw>
                </a:effectLst>
                <a:latin typeface="Avenir Next LT Pro"/>
                <a:cs typeface="Arial"/>
              </a:rPr>
              <a:t>Grace Brown</a:t>
            </a:r>
            <a:r>
              <a:rPr kumimoji="0" lang="en-US" sz="1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rPr>
              <a:t>, BSW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rPr>
              <a:t>Graduate Assistant </a:t>
            </a:r>
            <a:endParaRPr lang="en-US" sz="1400" b="1">
              <a:solidFill>
                <a:prstClr val="black"/>
              </a:solidFill>
              <a:effectLst>
                <a:outerShdw blurRad="38100" dist="38100" dir="2700000" algn="tl">
                  <a:srgbClr val="000000">
                    <a:alpha val="43137"/>
                  </a:srgbClr>
                </a:outerShdw>
              </a:effectLst>
              <a:latin typeface="Avenir Next LT Pr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rPr>
              <a:t>Field Education </a:t>
            </a:r>
            <a:endParaRPr lang="en-US" sz="1400" b="0" i="0" strike="noStrike" kern="1200" cap="none" spc="0" normalizeH="0" baseline="0" noProof="0">
              <a:ln>
                <a:noFill/>
              </a:ln>
              <a:solidFill>
                <a:prstClr val="black"/>
              </a:solidFill>
              <a:effectLst/>
              <a:uLnTx/>
              <a:uFillTx/>
              <a:latin typeface="Avenir Next LT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a:ln>
                  <a:noFill/>
                </a:ln>
                <a:effectLst/>
                <a:uLnTx/>
                <a:uFillTx/>
                <a:latin typeface="Avenir Next LT Pro"/>
                <a:ea typeface="+mn-ea"/>
                <a:cs typeface="Arial"/>
                <a:hlinkClick r:id="rId3">
                  <a:extLst>
                    <a:ext uri="{A12FA001-AC4F-418D-AE19-62706E023703}">
                      <ahyp:hlinkClr xmlns:ahyp="http://schemas.microsoft.com/office/drawing/2018/hyperlinkcolor" val="tx"/>
                    </a:ext>
                  </a:extLst>
                </a:hlinkClick>
              </a:rPr>
              <a:t>Socialwork.field@usi.edu</a:t>
            </a:r>
            <a:r>
              <a:rPr kumimoji="0" lang="en-US" sz="1400" b="0" i="0" strike="noStrike" kern="1200" cap="none" spc="0" normalizeH="0" baseline="0" noProof="0">
                <a:ln>
                  <a:noFill/>
                </a:ln>
                <a:effectLst/>
                <a:uLnTx/>
                <a:uFillTx/>
                <a:latin typeface="Avenir Next LT Pro"/>
                <a:ea typeface="+mn-ea"/>
                <a:cs typeface="Arial"/>
              </a:rPr>
              <a:t> </a:t>
            </a:r>
            <a:endParaRPr lang="en-US" sz="1400" b="0" i="0" strike="noStrike" kern="1200" cap="none" spc="0" normalizeH="0" baseline="0" noProof="0">
              <a:ln>
                <a:noFill/>
              </a:ln>
              <a:effectLst/>
              <a:uLnTx/>
              <a:uFillTx/>
              <a:latin typeface="Avenir Next LT Pr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3333"/>
              </a:solidFill>
              <a:effectLst/>
              <a:uLnTx/>
              <a:uFillTx/>
              <a:latin typeface="Avenir Next LT Pro"/>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venir Next LT Pro"/>
              <a:ea typeface="+mn-ea"/>
              <a:cs typeface="Arial" panose="020B0604020202020204" pitchFamily="34" charset="0"/>
            </a:endParaRPr>
          </a:p>
        </p:txBody>
      </p:sp>
      <p:pic>
        <p:nvPicPr>
          <p:cNvPr id="52" name="Picture 4" descr="Usiacad Monogm">
            <a:extLst>
              <a:ext uri="{FF2B5EF4-FFF2-40B4-BE49-F238E27FC236}">
                <a16:creationId xmlns:a16="http://schemas.microsoft.com/office/drawing/2014/main" id="{C6B5DCB4-D175-2CBC-0E1E-627FF7EE3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3753" y="5325811"/>
            <a:ext cx="838638" cy="6080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2EB48B-7E05-6BFB-AA53-08D29DE41E0E}"/>
              </a:ext>
            </a:extLst>
          </p:cNvPr>
          <p:cNvSpPr/>
          <p:nvPr/>
        </p:nvSpPr>
        <p:spPr>
          <a:xfrm>
            <a:off x="3783908" y="4211704"/>
            <a:ext cx="2996453" cy="1600438"/>
          </a:xfrm>
          <a:prstGeom prst="rect">
            <a:avLst/>
          </a:prstGeom>
        </p:spPr>
        <p:txBody>
          <a:bodyPr wrap="square" lIns="91440" tIns="45720" rIns="91440" bIns="45720" anchor="t">
            <a:spAutoFit/>
          </a:bodyPr>
          <a:lstStyle/>
          <a:p>
            <a:pPr marL="63500" defTabSz="914400">
              <a:defRPr/>
            </a:pPr>
            <a:r>
              <a:rPr lang="en-US" sz="1600" b="1" i="1" dirty="0">
                <a:solidFill>
                  <a:prstClr val="black"/>
                </a:solidFill>
                <a:effectLst>
                  <a:outerShdw blurRad="38100" dist="38100" dir="2700000" algn="tl">
                    <a:srgbClr val="000000">
                      <a:alpha val="43137"/>
                    </a:srgbClr>
                  </a:outerShdw>
                </a:effectLst>
              </a:rPr>
              <a:t>Brandi Watson</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mn-cs"/>
              </a:rPr>
              <a:t>, LCSW,</a:t>
            </a:r>
            <a:r>
              <a:rPr lang="en-US" sz="1600" b="1" dirty="0">
                <a:solidFill>
                  <a:prstClr val="black"/>
                </a:solidFill>
                <a:effectLst>
                  <a:outerShdw blurRad="38100" dist="38100" dir="2700000" algn="tl">
                    <a:srgbClr val="000000">
                      <a:alpha val="43137"/>
                    </a:srgbClr>
                  </a:outerShdw>
                </a:effectLst>
              </a:rPr>
              <a:t> </a:t>
            </a:r>
          </a:p>
          <a:p>
            <a:pPr marL="63500" defTabSz="914400">
              <a:defRPr/>
            </a:pPr>
            <a:r>
              <a:rPr lang="en-US" sz="1600" b="1" dirty="0">
                <a:solidFill>
                  <a:prstClr val="black"/>
                </a:solidFill>
                <a:effectLst>
                  <a:outerShdw blurRad="38100" dist="38100" dir="2700000" algn="tl">
                    <a:srgbClr val="000000">
                      <a:alpha val="43137"/>
                    </a:srgbClr>
                  </a:outerShdw>
                </a:effectLst>
              </a:rPr>
              <a:t>Assistant Director </a:t>
            </a:r>
          </a:p>
          <a:p>
            <a:pPr marL="635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mn-cs"/>
              </a:rPr>
              <a:t>Field Education</a:t>
            </a:r>
            <a:endParaRPr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ndParaRPr>
          </a:p>
          <a:p>
            <a:pPr marL="63500" defTabSz="914400">
              <a:defRPr/>
            </a:pPr>
            <a:r>
              <a:rPr lang="en-US" dirty="0">
                <a:solidFill>
                  <a:prstClr val="black"/>
                </a:solidFill>
                <a:effectLst>
                  <a:outerShdw blurRad="38100" dist="38100" dir="2700000" algn="tl">
                    <a:srgbClr val="000000">
                      <a:alpha val="43137"/>
                    </a:srgbClr>
                  </a:outerShdw>
                </a:effectLst>
                <a:latin typeface="Calibri"/>
                <a:ea typeface="Calibri"/>
                <a:cs typeface="Calibri"/>
              </a:rPr>
              <a:t>(812) 461-5411 office</a:t>
            </a:r>
            <a:endParaRPr lang="en-US" dirty="0">
              <a:solidFill>
                <a:prstClr val="black"/>
              </a:solidFill>
            </a:endParaRPr>
          </a:p>
          <a:p>
            <a:pPr marL="63500" marR="0" lvl="0" indent="0" algn="l" defTabSz="914400">
              <a:lnSpc>
                <a:spcPct val="100000"/>
              </a:lnSpc>
              <a:spcBef>
                <a:spcPts val="0"/>
              </a:spcBef>
              <a:spcAft>
                <a:spcPts val="0"/>
              </a:spcAft>
              <a:buNone/>
              <a:tabLst/>
              <a:defRPr/>
            </a:pPr>
            <a:r>
              <a:rPr lang="en-US" sz="1400" dirty="0">
                <a:ea typeface="+mn-lt"/>
                <a:cs typeface="+mn-lt"/>
              </a:rPr>
              <a:t>bewest</a:t>
            </a:r>
            <a:r>
              <a:rPr kumimoji="0" lang="en-US" sz="1400" b="0" i="0" u="none" strike="noStrike" kern="1200" cap="none" spc="0" normalizeH="0" baseline="0" noProof="0" dirty="0">
                <a:ln>
                  <a:noFill/>
                </a:ln>
                <a:effectLst/>
                <a:uLnTx/>
                <a:uFillTx/>
                <a:ea typeface="+mn-lt"/>
                <a:cs typeface="+mn-lt"/>
              </a:rPr>
              <a:t>@usi.edu</a:t>
            </a:r>
            <a:endParaRPr lang="en-US" dirty="0">
              <a:ea typeface="+mn-lt"/>
              <a:cs typeface="+mn-lt"/>
            </a:endParaRPr>
          </a:p>
          <a:p>
            <a:pPr marL="6350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Avenir Next LT Pro"/>
            </a:endParaRPr>
          </a:p>
        </p:txBody>
      </p:sp>
      <p:pic>
        <p:nvPicPr>
          <p:cNvPr id="4" name="Picture 3">
            <a:extLst>
              <a:ext uri="{FF2B5EF4-FFF2-40B4-BE49-F238E27FC236}">
                <a16:creationId xmlns:a16="http://schemas.microsoft.com/office/drawing/2014/main" id="{AD1AE746-B306-BF27-4CF7-F953AD50F9B8}"/>
              </a:ext>
            </a:extLst>
          </p:cNvPr>
          <p:cNvPicPr>
            <a:picLocks noChangeAspect="1"/>
          </p:cNvPicPr>
          <p:nvPr/>
        </p:nvPicPr>
        <p:blipFill>
          <a:blip r:embed="rId5"/>
          <a:stretch>
            <a:fillRect/>
          </a:stretch>
        </p:blipFill>
        <p:spPr>
          <a:xfrm>
            <a:off x="1007472" y="1610738"/>
            <a:ext cx="1608642" cy="2412963"/>
          </a:xfrm>
          <a:prstGeom prst="rect">
            <a:avLst/>
          </a:prstGeom>
          <a:scene3d>
            <a:camera prst="orthographicFront"/>
            <a:lightRig rig="threePt" dir="t"/>
          </a:scene3d>
          <a:sp3d>
            <a:bevelT/>
          </a:sp3d>
        </p:spPr>
      </p:pic>
      <p:pic>
        <p:nvPicPr>
          <p:cNvPr id="8" name="Picture 7">
            <a:extLst>
              <a:ext uri="{FF2B5EF4-FFF2-40B4-BE49-F238E27FC236}">
                <a16:creationId xmlns:a16="http://schemas.microsoft.com/office/drawing/2014/main" id="{829E6747-8BD5-FA85-1883-F3285F469E8C}"/>
              </a:ext>
            </a:extLst>
          </p:cNvPr>
          <p:cNvPicPr>
            <a:picLocks noChangeAspect="1"/>
          </p:cNvPicPr>
          <p:nvPr/>
        </p:nvPicPr>
        <p:blipFill>
          <a:blip r:embed="rId6"/>
          <a:stretch>
            <a:fillRect/>
          </a:stretch>
        </p:blipFill>
        <p:spPr>
          <a:xfrm>
            <a:off x="3895675" y="1608743"/>
            <a:ext cx="1608642" cy="2412963"/>
          </a:xfrm>
          <a:prstGeom prst="rect">
            <a:avLst/>
          </a:prstGeom>
          <a:scene3d>
            <a:camera prst="orthographicFront"/>
            <a:lightRig rig="threePt" dir="t"/>
          </a:scene3d>
          <a:sp3d>
            <a:bevelT/>
          </a:sp3d>
        </p:spPr>
      </p:pic>
      <p:sp>
        <p:nvSpPr>
          <p:cNvPr id="5" name="Rectangle 4">
            <a:extLst>
              <a:ext uri="{FF2B5EF4-FFF2-40B4-BE49-F238E27FC236}">
                <a16:creationId xmlns:a16="http://schemas.microsoft.com/office/drawing/2014/main" id="{91302306-99BD-09E4-E232-F762883AE403}"/>
              </a:ext>
            </a:extLst>
          </p:cNvPr>
          <p:cNvSpPr/>
          <p:nvPr/>
        </p:nvSpPr>
        <p:spPr>
          <a:xfrm>
            <a:off x="9116837" y="4206829"/>
            <a:ext cx="3289502" cy="1415772"/>
          </a:xfrm>
          <a:prstGeom prst="rect">
            <a:avLst/>
          </a:prstGeom>
        </p:spPr>
        <p:txBody>
          <a:bodyPr wrap="square" lIns="91440" tIns="45720" rIns="91440" bIns="45720" anchor="t">
            <a:spAutoFit/>
          </a:bodyPr>
          <a:lstStyle/>
          <a:p>
            <a:pPr defTabSz="914400">
              <a:defRPr/>
            </a:pPr>
            <a:r>
              <a:rPr lang="en-US" sz="1600" b="1" i="1">
                <a:solidFill>
                  <a:prstClr val="black"/>
                </a:solidFill>
                <a:effectLst>
                  <a:outerShdw blurRad="38100" dist="38100" dir="2700000" algn="tl">
                    <a:srgbClr val="000000">
                      <a:alpha val="43137"/>
                    </a:srgbClr>
                  </a:outerShdw>
                </a:effectLst>
                <a:latin typeface="Avenir Next LT Pro"/>
                <a:cs typeface="Arial"/>
              </a:rPr>
              <a:t>Madison Piatt</a:t>
            </a:r>
            <a:endParaRPr kumimoji="0" lang="en-US" sz="1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endParaRPr>
          </a:p>
          <a:p>
            <a:pPr defTabSz="914400">
              <a:defRPr/>
            </a:pPr>
            <a:r>
              <a:rPr lang="en-US" sz="1400" b="1">
                <a:solidFill>
                  <a:prstClr val="black"/>
                </a:solidFill>
                <a:effectLst>
                  <a:outerShdw blurRad="38100" dist="38100" dir="2700000" algn="tl">
                    <a:srgbClr val="000000">
                      <a:alpha val="43137"/>
                    </a:srgbClr>
                  </a:outerShdw>
                </a:effectLst>
                <a:latin typeface="Avenir Next LT Pro"/>
                <a:cs typeface="Arial"/>
              </a:rPr>
              <a:t>Student Worker</a:t>
            </a:r>
            <a:endParaRPr lang="en-US" sz="1400" b="1">
              <a:solidFill>
                <a:prstClr val="black"/>
              </a:solidFill>
              <a:effectLst>
                <a:outerShdw blurRad="38100" dist="38100" dir="2700000" algn="tl">
                  <a:srgbClr val="000000">
                    <a:alpha val="43137"/>
                  </a:srgbClr>
                </a:outerShdw>
              </a:effectLst>
              <a:latin typeface="Avenir Next LT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rPr>
              <a:t>Field Education </a:t>
            </a:r>
            <a:endParaRPr lang="en-US" sz="1400" b="0" i="0" strike="noStrike" kern="1200" cap="none" spc="0" normalizeH="0" baseline="0" noProof="0">
              <a:ln>
                <a:noFill/>
              </a:ln>
              <a:solidFill>
                <a:prstClr val="black"/>
              </a:solidFill>
              <a:effectLst/>
              <a:uLnTx/>
              <a:uFillTx/>
              <a:latin typeface="Avenir Next LT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a:ln>
                  <a:noFill/>
                </a:ln>
                <a:effectLst/>
                <a:uLnTx/>
                <a:uFillTx/>
                <a:latin typeface="Avenir Next LT Pro"/>
                <a:ea typeface="+mn-ea"/>
                <a:cs typeface="Arial"/>
                <a:hlinkClick r:id="rId3">
                  <a:extLst>
                    <a:ext uri="{A12FA001-AC4F-418D-AE19-62706E023703}">
                      <ahyp:hlinkClr xmlns:ahyp="http://schemas.microsoft.com/office/drawing/2018/hyperlinkcolor" val="tx"/>
                    </a:ext>
                  </a:extLst>
                </a:hlinkClick>
              </a:rPr>
              <a:t>Socialwork.field@usi.edu</a:t>
            </a:r>
            <a:r>
              <a:rPr kumimoji="0" lang="en-US" sz="1400" b="0" i="0" strike="noStrike" kern="1200" cap="none" spc="0" normalizeH="0" baseline="0" noProof="0">
                <a:ln>
                  <a:noFill/>
                </a:ln>
                <a:effectLst/>
                <a:uLnTx/>
                <a:uFillTx/>
                <a:latin typeface="Avenir Next LT Pro"/>
                <a:ea typeface="+mn-ea"/>
                <a:cs typeface="Arial"/>
              </a:rPr>
              <a:t> </a:t>
            </a:r>
            <a:endParaRPr lang="en-US" sz="1400" b="0" i="0" strike="noStrike" kern="1200" cap="none" spc="0" normalizeH="0" baseline="0" noProof="0">
              <a:ln>
                <a:noFill/>
              </a:ln>
              <a:effectLst/>
              <a:uLnTx/>
              <a:uFillTx/>
              <a:latin typeface="Avenir Next LT Pr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3333"/>
              </a:solidFill>
              <a:effectLst/>
              <a:uLnTx/>
              <a:uFillTx/>
              <a:latin typeface="Avenir Next LT Pro"/>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venir Next LT Pro"/>
              <a:ea typeface="+mn-ea"/>
              <a:cs typeface="Arial" panose="020B0604020202020204" pitchFamily="34" charset="0"/>
            </a:endParaRPr>
          </a:p>
        </p:txBody>
      </p:sp>
      <p:pic>
        <p:nvPicPr>
          <p:cNvPr id="7" name="Picture 6" descr="A person smiling at camera&#10;&#10;AI-generated content may be incorrect.">
            <a:extLst>
              <a:ext uri="{FF2B5EF4-FFF2-40B4-BE49-F238E27FC236}">
                <a16:creationId xmlns:a16="http://schemas.microsoft.com/office/drawing/2014/main" id="{C775DD1A-CD68-D9E1-13D0-5321983E44E9}"/>
              </a:ext>
            </a:extLst>
          </p:cNvPr>
          <p:cNvPicPr>
            <a:picLocks noChangeAspect="1"/>
          </p:cNvPicPr>
          <p:nvPr/>
        </p:nvPicPr>
        <p:blipFill>
          <a:blip r:embed="rId7"/>
          <a:stretch>
            <a:fillRect/>
          </a:stretch>
        </p:blipFill>
        <p:spPr>
          <a:xfrm>
            <a:off x="9116860" y="1609137"/>
            <a:ext cx="1731410" cy="2414677"/>
          </a:xfrm>
          <a:prstGeom prst="rect">
            <a:avLst/>
          </a:prstGeom>
        </p:spPr>
      </p:pic>
      <p:pic>
        <p:nvPicPr>
          <p:cNvPr id="9" name="Picture 8" descr="A person with long hair wearing glasses&#10;&#10;AI-generated content may be incorrect.">
            <a:extLst>
              <a:ext uri="{FF2B5EF4-FFF2-40B4-BE49-F238E27FC236}">
                <a16:creationId xmlns:a16="http://schemas.microsoft.com/office/drawing/2014/main" id="{E58CDF25-03E6-02FC-B695-2C54F4536858}"/>
              </a:ext>
            </a:extLst>
          </p:cNvPr>
          <p:cNvPicPr>
            <a:picLocks noChangeAspect="1"/>
          </p:cNvPicPr>
          <p:nvPr/>
        </p:nvPicPr>
        <p:blipFill>
          <a:blip r:embed="rId8"/>
          <a:stretch>
            <a:fillRect/>
          </a:stretch>
        </p:blipFill>
        <p:spPr>
          <a:xfrm>
            <a:off x="6627247" y="1608224"/>
            <a:ext cx="1609725" cy="2409825"/>
          </a:xfrm>
          <a:prstGeom prst="rect">
            <a:avLst/>
          </a:prstGeom>
        </p:spPr>
      </p:pic>
    </p:spTree>
    <p:extLst>
      <p:ext uri="{BB962C8B-B14F-4D97-AF65-F5344CB8AC3E}">
        <p14:creationId xmlns:p14="http://schemas.microsoft.com/office/powerpoint/2010/main" val="1573304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F8FFCE-D73B-45D5-B131-248DD12F4632}"/>
              </a:ext>
            </a:extLst>
          </p:cNvPr>
          <p:cNvSpPr/>
          <p:nvPr/>
        </p:nvSpPr>
        <p:spPr>
          <a:xfrm>
            <a:off x="2351646" y="0"/>
            <a:ext cx="7276540" cy="646331"/>
          </a:xfrm>
          <a:prstGeom prst="rect">
            <a:avLst/>
          </a:prstGeom>
        </p:spPr>
        <p:txBody>
          <a:bodyPr wrap="square">
            <a:spAutoFit/>
          </a:bodyPr>
          <a:lstStyle/>
          <a:p>
            <a:pPr algn="ctr"/>
            <a:r>
              <a:rPr lang="en-US" sz="3600" b="1">
                <a:latin typeface="Batang" panose="02030600000101010101" pitchFamily="18" charset="-127"/>
                <a:ea typeface="Batang" panose="02030600000101010101" pitchFamily="18" charset="-127"/>
              </a:rPr>
              <a:t>Student Learning Plan Examples  </a:t>
            </a:r>
            <a:endParaRPr lang="en-US" sz="3600"/>
          </a:p>
        </p:txBody>
      </p:sp>
      <p:pic>
        <p:nvPicPr>
          <p:cNvPr id="4098" name="Picture 2">
            <a:extLst>
              <a:ext uri="{FF2B5EF4-FFF2-40B4-BE49-F238E27FC236}">
                <a16:creationId xmlns:a16="http://schemas.microsoft.com/office/drawing/2014/main" id="{44EE78EF-A494-A7BA-2695-5F4F90B9F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67" y="1137385"/>
            <a:ext cx="5733649" cy="5359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92D08D-6AAE-9520-7E5A-06F34E519125}"/>
              </a:ext>
            </a:extLst>
          </p:cNvPr>
          <p:cNvSpPr txBox="1"/>
          <p:nvPr/>
        </p:nvSpPr>
        <p:spPr>
          <a:xfrm>
            <a:off x="6202086" y="1366897"/>
            <a:ext cx="5829301" cy="2062103"/>
          </a:xfrm>
          <a:prstGeom prst="rect">
            <a:avLst/>
          </a:prstGeom>
          <a:noFill/>
          <a:ln w="19050">
            <a:solidFill>
              <a:srgbClr val="485979"/>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Batang" panose="02030600000101010101" pitchFamily="18" charset="-127"/>
                <a:cs typeface="+mn-cs"/>
              </a:rPr>
              <a:t>COMPETENCY 1.A </a:t>
            </a:r>
            <a:endPar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highlight>
                <a:srgbClr val="FFFF00"/>
              </a:highlight>
              <a:uLnTx/>
              <a:uFillTx/>
              <a:ea typeface="Batang" panose="02030600000101010101" pitchFamily="18" charset="-127"/>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ea typeface="Batang" panose="02030600000101010101" pitchFamily="18" charset="-127"/>
                <a:cs typeface="+mn-cs"/>
              </a:rPr>
              <a:t>I will review the NASW Code of Ethics and agency policies at the beginning of the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ea typeface="Batang" panose="02030600000101010101" pitchFamily="18" charset="-127"/>
                <a:cs typeface="+mn-cs"/>
              </a:rPr>
              <a:t>I will attend agency trainings throughout my internship. </a:t>
            </a:r>
          </a:p>
        </p:txBody>
      </p:sp>
      <p:sp>
        <p:nvSpPr>
          <p:cNvPr id="5" name="TextBox 1">
            <a:extLst>
              <a:ext uri="{FF2B5EF4-FFF2-40B4-BE49-F238E27FC236}">
                <a16:creationId xmlns:a16="http://schemas.microsoft.com/office/drawing/2014/main" id="{3B888FB6-B45D-C8B8-ACE6-A71EAE5C8853}"/>
              </a:ext>
            </a:extLst>
          </p:cNvPr>
          <p:cNvSpPr txBox="1"/>
          <p:nvPr/>
        </p:nvSpPr>
        <p:spPr>
          <a:xfrm>
            <a:off x="6202086" y="4093039"/>
            <a:ext cx="5820050" cy="1754326"/>
          </a:xfrm>
          <a:prstGeom prst="rect">
            <a:avLst/>
          </a:prstGeom>
          <a:noFill/>
          <a:ln w="19050">
            <a:solidFill>
              <a:srgbClr val="485979"/>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Batang" panose="02030600000101010101" pitchFamily="18" charset="-127"/>
                <a:cs typeface="+mn-cs"/>
              </a:rPr>
              <a:t>COMPETENCY 1.B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ea typeface="Batang" panose="02030600000101010101" pitchFamily="18" charset="-127"/>
                <a:cs typeface="+mn-cs"/>
              </a:rPr>
              <a:t>I will follow agency dress code daily.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ea typeface="Batang" panose="02030600000101010101" pitchFamily="18" charset="-127"/>
                <a:cs typeface="+mn-cs"/>
              </a:rPr>
              <a:t>I will utilize agency technology in a responsible, ethical, and professional manner. </a:t>
            </a:r>
          </a:p>
        </p:txBody>
      </p:sp>
      <p:cxnSp>
        <p:nvCxnSpPr>
          <p:cNvPr id="24" name="Straight Arrow Connector 23"/>
          <p:cNvCxnSpPr>
            <a:cxnSpLocks/>
          </p:cNvCxnSpPr>
          <p:nvPr/>
        </p:nvCxnSpPr>
        <p:spPr>
          <a:xfrm flipH="1">
            <a:off x="1323975" y="3219450"/>
            <a:ext cx="5010150" cy="2019300"/>
          </a:xfrm>
          <a:prstGeom prst="straightConnector1">
            <a:avLst/>
          </a:prstGeom>
          <a:ln w="57150">
            <a:solidFill>
              <a:srgbClr val="48597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3390900" y="5491103"/>
            <a:ext cx="3028950" cy="690622"/>
          </a:xfrm>
          <a:prstGeom prst="straightConnector1">
            <a:avLst/>
          </a:prstGeom>
          <a:ln w="57150">
            <a:solidFill>
              <a:srgbClr val="48597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20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54225" y="10119"/>
            <a:ext cx="9515476" cy="914400"/>
          </a:xfrm>
        </p:spPr>
        <p:txBody>
          <a:bodyPr>
            <a:normAutofit fontScale="90000"/>
          </a:bodyPr>
          <a:lstStyle/>
          <a:p>
            <a:pPr algn="ctr"/>
            <a:r>
              <a:rPr lang="en-US" sz="4000" b="1">
                <a:latin typeface="Batang" panose="02030600000101010101" pitchFamily="18" charset="-127"/>
                <a:ea typeface="Batang" panose="02030600000101010101" pitchFamily="18" charset="-127"/>
              </a:rPr>
              <a:t>Scoring the Student Learning Plan</a:t>
            </a:r>
            <a:r>
              <a:rPr lang="en-US" sz="3600" b="1">
                <a:latin typeface="Batang" panose="02030600000101010101" pitchFamily="18" charset="-127"/>
                <a:ea typeface="Batang" panose="02030600000101010101" pitchFamily="18" charset="-127"/>
              </a:rPr>
              <a:t> (SLP)</a:t>
            </a:r>
          </a:p>
        </p:txBody>
      </p:sp>
      <p:sp>
        <p:nvSpPr>
          <p:cNvPr id="8" name="Rectangle 1"/>
          <p:cNvSpPr>
            <a:spLocks noChangeArrowheads="1"/>
          </p:cNvSpPr>
          <p:nvPr/>
        </p:nvSpPr>
        <p:spPr bwMode="auto">
          <a:xfrm>
            <a:off x="1589" y="70871"/>
            <a:ext cx="144289" cy="31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0" rIns="71415" bIns="38088" numCol="1" anchor="ctr" anchorCtr="0" compatLnSpc="1">
            <a:prstTxWarp prst="textNoShape">
              <a:avLst/>
            </a:prstTxWarp>
            <a:spAutoFit/>
          </a:bodyPr>
          <a:lstStyle/>
          <a:p>
            <a:endParaRPr lang="en-US"/>
          </a:p>
        </p:txBody>
      </p:sp>
      <p:pic>
        <p:nvPicPr>
          <p:cNvPr id="6" name="Picture 5"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01AAE04-CC18-4D7F-9F20-2D30CA289B1E}"/>
              </a:ext>
            </a:extLst>
          </p:cNvPr>
          <p:cNvGraphicFramePr>
            <a:graphicFrameLocks noGrp="1"/>
          </p:cNvGraphicFramePr>
          <p:nvPr>
            <p:extLst>
              <p:ext uri="{D42A27DB-BD31-4B8C-83A1-F6EECF244321}">
                <p14:modId xmlns:p14="http://schemas.microsoft.com/office/powerpoint/2010/main" val="3934657459"/>
              </p:ext>
            </p:extLst>
          </p:nvPr>
        </p:nvGraphicFramePr>
        <p:xfrm>
          <a:off x="925166" y="1702434"/>
          <a:ext cx="10341667" cy="4236720"/>
        </p:xfrm>
        <a:graphic>
          <a:graphicData uri="http://schemas.openxmlformats.org/drawingml/2006/table">
            <a:tbl>
              <a:tblPr firstRow="1" bandRow="1">
                <a:tableStyleId>{5C22544A-7EE6-4342-B048-85BDC9FD1C3A}</a:tableStyleId>
              </a:tblPr>
              <a:tblGrid>
                <a:gridCol w="1856134">
                  <a:extLst>
                    <a:ext uri="{9D8B030D-6E8A-4147-A177-3AD203B41FA5}">
                      <a16:colId xmlns:a16="http://schemas.microsoft.com/office/drawing/2014/main" val="2278847456"/>
                    </a:ext>
                  </a:extLst>
                </a:gridCol>
                <a:gridCol w="1685925">
                  <a:extLst>
                    <a:ext uri="{9D8B030D-6E8A-4147-A177-3AD203B41FA5}">
                      <a16:colId xmlns:a16="http://schemas.microsoft.com/office/drawing/2014/main" val="948236346"/>
                    </a:ext>
                  </a:extLst>
                </a:gridCol>
                <a:gridCol w="1619250">
                  <a:extLst>
                    <a:ext uri="{9D8B030D-6E8A-4147-A177-3AD203B41FA5}">
                      <a16:colId xmlns:a16="http://schemas.microsoft.com/office/drawing/2014/main" val="3717747448"/>
                    </a:ext>
                  </a:extLst>
                </a:gridCol>
                <a:gridCol w="1885950">
                  <a:extLst>
                    <a:ext uri="{9D8B030D-6E8A-4147-A177-3AD203B41FA5}">
                      <a16:colId xmlns:a16="http://schemas.microsoft.com/office/drawing/2014/main" val="3284385855"/>
                    </a:ext>
                  </a:extLst>
                </a:gridCol>
                <a:gridCol w="1657350">
                  <a:extLst>
                    <a:ext uri="{9D8B030D-6E8A-4147-A177-3AD203B41FA5}">
                      <a16:colId xmlns:a16="http://schemas.microsoft.com/office/drawing/2014/main" val="3833150586"/>
                    </a:ext>
                  </a:extLst>
                </a:gridCol>
                <a:gridCol w="1637058">
                  <a:extLst>
                    <a:ext uri="{9D8B030D-6E8A-4147-A177-3AD203B41FA5}">
                      <a16:colId xmlns:a16="http://schemas.microsoft.com/office/drawing/2014/main" val="379053985"/>
                    </a:ext>
                  </a:extLst>
                </a:gridCol>
              </a:tblGrid>
              <a:tr h="559589">
                <a:tc>
                  <a:txBody>
                    <a:bodyPr/>
                    <a:lstStyle/>
                    <a:p>
                      <a:pPr marL="0" marR="0" lvl="0" indent="0" algn="ctr" defTabSz="914400" rtl="0" eaLnBrk="1" fontAlgn="auto" latinLnBrk="0" hangingPunct="1">
                        <a:lnSpc>
                          <a:spcPct val="100000"/>
                        </a:lnSpc>
                        <a:spcBef>
                          <a:spcPts val="1200"/>
                        </a:spcBef>
                        <a:spcAft>
                          <a:spcPts val="300"/>
                        </a:spcAft>
                        <a:buClrTx/>
                        <a:buSzTx/>
                        <a:buFontTx/>
                        <a:buNone/>
                        <a:tabLst/>
                        <a:defRPr/>
                      </a:pPr>
                      <a:r>
                        <a:rPr lang="en-US" sz="3200" b="1">
                          <a:effectLst/>
                          <a:latin typeface="Batang" panose="02030600000101010101" pitchFamily="18" charset="-127"/>
                          <a:ea typeface="Batang" panose="02030600000101010101" pitchFamily="18" charset="-127"/>
                          <a:cs typeface="Times New Roman" panose="02020603050405020304" pitchFamily="18" charset="0"/>
                        </a:rPr>
                        <a:t> N/A</a:t>
                      </a:r>
                    </a:p>
                  </a:txBody>
                  <a:tcPr anchor="ctr"/>
                </a:tc>
                <a:tc>
                  <a:txBody>
                    <a:bodyPr/>
                    <a:lstStyle/>
                    <a:p>
                      <a:pPr marL="0" marR="0" algn="ctr">
                        <a:lnSpc>
                          <a:spcPct val="100000"/>
                        </a:lnSpc>
                        <a:spcBef>
                          <a:spcPts val="0"/>
                        </a:spcBef>
                        <a:spcAft>
                          <a:spcPts val="0"/>
                        </a:spcAft>
                      </a:pPr>
                      <a:r>
                        <a:rPr lang="en-US" sz="3200" b="1">
                          <a:effectLst/>
                          <a:latin typeface="Batang" panose="02030600000101010101" pitchFamily="18" charset="-127"/>
                          <a:ea typeface="Batang" panose="02030600000101010101" pitchFamily="18" charset="-127"/>
                        </a:rPr>
                        <a:t>1</a:t>
                      </a:r>
                    </a:p>
                  </a:txBody>
                  <a:tcPr anchor="ctr"/>
                </a:tc>
                <a:tc>
                  <a:txBody>
                    <a:bodyPr/>
                    <a:lstStyle/>
                    <a:p>
                      <a:pPr marL="0" marR="0" algn="ctr">
                        <a:lnSpc>
                          <a:spcPct val="100000"/>
                        </a:lnSpc>
                        <a:spcBef>
                          <a:spcPts val="0"/>
                        </a:spcBef>
                        <a:spcAft>
                          <a:spcPts val="0"/>
                        </a:spcAft>
                      </a:pPr>
                      <a:r>
                        <a:rPr lang="en-US" sz="3200" b="1">
                          <a:effectLst/>
                          <a:latin typeface="Batang" panose="02030600000101010101" pitchFamily="18" charset="-127"/>
                          <a:ea typeface="Batang" panose="02030600000101010101" pitchFamily="18" charset="-127"/>
                        </a:rPr>
                        <a:t>2</a:t>
                      </a:r>
                    </a:p>
                  </a:txBody>
                  <a:tcPr anchor="ctr"/>
                </a:tc>
                <a:tc>
                  <a:txBody>
                    <a:bodyPr/>
                    <a:lstStyle/>
                    <a:p>
                      <a:pPr algn="ctr">
                        <a:lnSpc>
                          <a:spcPct val="100000"/>
                        </a:lnSpc>
                      </a:pPr>
                      <a:r>
                        <a:rPr lang="en-US" sz="3200" b="1">
                          <a:effectLst/>
                          <a:latin typeface="Batang" panose="02030600000101010101" pitchFamily="18" charset="-127"/>
                          <a:ea typeface="Batang" panose="02030600000101010101" pitchFamily="18" charset="-127"/>
                        </a:rPr>
                        <a:t>3</a:t>
                      </a:r>
                    </a:p>
                  </a:txBody>
                  <a:tcPr anchor="ctr"/>
                </a:tc>
                <a:tc>
                  <a:txBody>
                    <a:bodyPr/>
                    <a:lstStyle/>
                    <a:p>
                      <a:pPr algn="ctr">
                        <a:lnSpc>
                          <a:spcPct val="100000"/>
                        </a:lnSpc>
                      </a:pPr>
                      <a:r>
                        <a:rPr lang="en-US" sz="3200" b="1">
                          <a:effectLst/>
                          <a:latin typeface="Batang" panose="02030600000101010101" pitchFamily="18" charset="-127"/>
                          <a:ea typeface="Batang" panose="02030600000101010101" pitchFamily="18" charset="-127"/>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effectLst/>
                          <a:latin typeface="Batang" panose="02030600000101010101" pitchFamily="18" charset="-127"/>
                          <a:ea typeface="Batang" panose="02030600000101010101" pitchFamily="18" charset="-127"/>
                          <a:cs typeface="Times New Roman" panose="02020603050405020304" pitchFamily="18" charset="0"/>
                        </a:rPr>
                        <a:t>5</a:t>
                      </a:r>
                    </a:p>
                  </a:txBody>
                  <a:tcPr anchor="ctr"/>
                </a:tc>
                <a:extLst>
                  <a:ext uri="{0D108BD9-81ED-4DB2-BD59-A6C34878D82A}">
                    <a16:rowId xmlns:a16="http://schemas.microsoft.com/office/drawing/2014/main" val="3784700283"/>
                  </a:ext>
                </a:extLst>
              </a:tr>
              <a:tr h="3626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rgbClr val="231F20"/>
                          </a:solidFill>
                          <a:effectLst/>
                          <a:latin typeface="Batang" panose="02030600000101010101" pitchFamily="18" charset="-127"/>
                          <a:ea typeface="Batang" panose="02030600000101010101" pitchFamily="18" charset="-127"/>
                        </a:rPr>
                        <a:t>Not applicable as the student has not had the opportunity to demonstrate competency.</a:t>
                      </a:r>
                      <a:endParaRPr lang="en-US" sz="1800" b="1">
                        <a:effectLst/>
                        <a:latin typeface="Batang" panose="02030600000101010101" pitchFamily="18" charset="-127"/>
                        <a:ea typeface="Batang" panose="02030600000101010101" pitchFamily="18" charset="-127"/>
                      </a:endParaRPr>
                    </a:p>
                    <a:p>
                      <a:pPr algn="l"/>
                      <a:endParaRPr lang="en-US" sz="1800" b="1" i="0">
                        <a:solidFill>
                          <a:srgbClr val="231F20"/>
                        </a:solidFill>
                        <a:effectLst/>
                        <a:latin typeface="Batang" panose="02030600000101010101" pitchFamily="18" charset="-127"/>
                        <a:ea typeface="Batang" panose="02030600000101010101" pitchFamily="18" charset="-127"/>
                      </a:endParaRPr>
                    </a:p>
                    <a:p>
                      <a:endParaRPr lang="en-US" sz="1800" b="1">
                        <a:latin typeface="Batang" panose="02030600000101010101" pitchFamily="18" charset="-127"/>
                        <a:ea typeface="Batang" panose="02030600000101010101" pitchFamily="18" charset="-12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rgbClr val="231F20"/>
                          </a:solidFill>
                          <a:effectLst/>
                          <a:latin typeface="Batang" panose="02030600000101010101" pitchFamily="18" charset="-127"/>
                          <a:ea typeface="Batang" panose="02030600000101010101" pitchFamily="18" charset="-127"/>
                        </a:rPr>
                        <a:t>This practice behavior has not yet emerged in the student's repertoire.</a:t>
                      </a:r>
                    </a:p>
                    <a:p>
                      <a:pPr algn="l"/>
                      <a:endParaRPr lang="en-US" sz="1800" b="1" i="0">
                        <a:solidFill>
                          <a:srgbClr val="231F20"/>
                        </a:solidFill>
                        <a:effectLst/>
                        <a:latin typeface="Batang" panose="02030600000101010101" pitchFamily="18" charset="-127"/>
                        <a:ea typeface="Batang" panose="02030600000101010101" pitchFamily="18" charset="-12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rgbClr val="231F20"/>
                          </a:solidFill>
                          <a:effectLst/>
                          <a:latin typeface="Batang" panose="02030600000101010101" pitchFamily="18" charset="-127"/>
                          <a:ea typeface="Batang" panose="02030600000101010101" pitchFamily="18" charset="-127"/>
                        </a:rPr>
                        <a:t>The practice behavior is beginning to emerge in the student's repertoire.</a:t>
                      </a:r>
                    </a:p>
                    <a:p>
                      <a:endParaRPr lang="en-US" sz="1800" b="1">
                        <a:latin typeface="Batang" panose="02030600000101010101" pitchFamily="18" charset="-127"/>
                        <a:ea typeface="Batang" panose="02030600000101010101" pitchFamily="18" charset="-127"/>
                      </a:endParaRPr>
                    </a:p>
                  </a:txBody>
                  <a:tcPr/>
                </a:tc>
                <a:tc>
                  <a:txBody>
                    <a:bodyPr/>
                    <a:lstStyle/>
                    <a:p>
                      <a:pPr algn="l"/>
                      <a:r>
                        <a:rPr lang="en-US" sz="1800" b="1" i="0">
                          <a:solidFill>
                            <a:srgbClr val="231F20"/>
                          </a:solidFill>
                          <a:effectLst/>
                          <a:latin typeface="Batang" panose="02030600000101010101" pitchFamily="18" charset="-127"/>
                          <a:ea typeface="Batang" panose="02030600000101010101" pitchFamily="18" charset="-127"/>
                        </a:rPr>
                        <a:t>The student is developing behavior; consistency is anticipated within the parameters of the fieldwork hours required by the program.</a:t>
                      </a:r>
                    </a:p>
                    <a:p>
                      <a:endParaRPr lang="en-US" sz="1800" b="1">
                        <a:latin typeface="Batang" panose="02030600000101010101" pitchFamily="18" charset="-127"/>
                        <a:ea typeface="Batang" panose="02030600000101010101" pitchFamily="18" charset="-127"/>
                      </a:endParaRPr>
                    </a:p>
                    <a:p>
                      <a:endParaRPr lang="en-US" sz="1800" b="1">
                        <a:latin typeface="Batang" panose="02030600000101010101" pitchFamily="18" charset="-127"/>
                        <a:ea typeface="Batang" panose="02030600000101010101" pitchFamily="18" charset="-12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rgbClr val="231F20"/>
                          </a:solidFill>
                          <a:effectLst/>
                          <a:latin typeface="Batang" panose="02030600000101010101" pitchFamily="18" charset="-127"/>
                          <a:ea typeface="Batang" panose="02030600000101010101" pitchFamily="18" charset="-127"/>
                        </a:rPr>
                        <a:t>The student is approaching consistent demonstration of and engagement in practice behavior. Consistency is anticipated in the near future.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rgbClr val="231F20"/>
                          </a:solidFill>
                          <a:effectLst/>
                          <a:latin typeface="Batang" panose="02030600000101010101" pitchFamily="18" charset="-127"/>
                          <a:ea typeface="Batang" panose="02030600000101010101" pitchFamily="18" charset="-127"/>
                        </a:rPr>
                        <a:t>The student consistently demonstrates/engages in this practice behavior.</a:t>
                      </a:r>
                    </a:p>
                    <a:p>
                      <a:endParaRPr lang="en-US" sz="1800" b="1">
                        <a:effectLst/>
                        <a:latin typeface="Batang" panose="02030600000101010101" pitchFamily="18" charset="-127"/>
                        <a:ea typeface="Batang" panose="02030600000101010101" pitchFamily="18" charset="-127"/>
                      </a:endParaRPr>
                    </a:p>
                  </a:txBody>
                  <a:tcPr/>
                </a:tc>
                <a:extLst>
                  <a:ext uri="{0D108BD9-81ED-4DB2-BD59-A6C34878D82A}">
                    <a16:rowId xmlns:a16="http://schemas.microsoft.com/office/drawing/2014/main" val="3733375446"/>
                  </a:ext>
                </a:extLst>
              </a:tr>
            </a:tbl>
          </a:graphicData>
        </a:graphic>
      </p:graphicFrame>
      <p:sp>
        <p:nvSpPr>
          <p:cNvPr id="12" name="TextBox 11">
            <a:extLst>
              <a:ext uri="{FF2B5EF4-FFF2-40B4-BE49-F238E27FC236}">
                <a16:creationId xmlns:a16="http://schemas.microsoft.com/office/drawing/2014/main" id="{5AAA002D-382D-4313-8465-568882344B0D}"/>
              </a:ext>
            </a:extLst>
          </p:cNvPr>
          <p:cNvSpPr txBox="1"/>
          <p:nvPr/>
        </p:nvSpPr>
        <p:spPr>
          <a:xfrm>
            <a:off x="1169582" y="855353"/>
            <a:ext cx="9515475" cy="784830"/>
          </a:xfrm>
          <a:prstGeom prst="rect">
            <a:avLst/>
          </a:prstGeom>
          <a:noFill/>
        </p:spPr>
        <p:txBody>
          <a:bodyPr wrap="square" rtlCol="0" anchor="ctr">
            <a:spAutoFit/>
          </a:bodyPr>
          <a:lstStyle/>
          <a:p>
            <a:pPr algn="ctr"/>
            <a:r>
              <a:rPr lang="en-US" sz="4500" b="1">
                <a:solidFill>
                  <a:srgbClr val="002856"/>
                </a:solidFill>
                <a:latin typeface="Batang" panose="02030600000101010101" pitchFamily="18" charset="-127"/>
                <a:ea typeface="Batang" panose="02030600000101010101" pitchFamily="18" charset="-127"/>
              </a:rPr>
              <a:t>RUBRIC</a:t>
            </a:r>
          </a:p>
        </p:txBody>
      </p:sp>
    </p:spTree>
    <p:extLst>
      <p:ext uri="{BB962C8B-B14F-4D97-AF65-F5344CB8AC3E}">
        <p14:creationId xmlns:p14="http://schemas.microsoft.com/office/powerpoint/2010/main" val="74564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7883" y="37630"/>
            <a:ext cx="10768364" cy="602379"/>
          </a:xfrm>
        </p:spPr>
        <p:txBody>
          <a:bodyPr>
            <a:normAutofit fontScale="90000"/>
          </a:bodyPr>
          <a:lstStyle/>
          <a:p>
            <a:pPr algn="ctr"/>
            <a:r>
              <a:rPr lang="en-US" sz="4000" b="1">
                <a:latin typeface="Batang" panose="02030600000101010101" pitchFamily="18" charset="-127"/>
                <a:ea typeface="Batang" panose="02030600000101010101" pitchFamily="18" charset="-127"/>
              </a:rPr>
              <a:t>Scoring the Student Learning Plan </a:t>
            </a:r>
            <a:r>
              <a:rPr lang="en-US" sz="3100" b="1">
                <a:latin typeface="Batang" panose="02030600000101010101" pitchFamily="18" charset="-127"/>
                <a:ea typeface="Batang" panose="02030600000101010101" pitchFamily="18" charset="-127"/>
              </a:rPr>
              <a:t>(continued)</a:t>
            </a:r>
            <a:endParaRPr lang="en-US" sz="3800" b="1">
              <a:latin typeface="Batang" panose="02030600000101010101" pitchFamily="18" charset="-127"/>
              <a:ea typeface="Batang" panose="02030600000101010101" pitchFamily="18" charset="-127"/>
            </a:endParaRPr>
          </a:p>
        </p:txBody>
      </p:sp>
      <p:sp>
        <p:nvSpPr>
          <p:cNvPr id="2" name="Content Placeholder 1"/>
          <p:cNvSpPr>
            <a:spLocks noGrp="1"/>
          </p:cNvSpPr>
          <p:nvPr>
            <p:ph sz="half" idx="1"/>
          </p:nvPr>
        </p:nvSpPr>
        <p:spPr>
          <a:xfrm>
            <a:off x="7219950" y="1240121"/>
            <a:ext cx="5373114" cy="4615131"/>
          </a:xfrm>
        </p:spPr>
        <p:txBody>
          <a:bodyPr numCol="1">
            <a:normAutofit/>
          </a:bodyPr>
          <a:lstStyle/>
          <a:p>
            <a:pPr marL="0" indent="0">
              <a:buNone/>
            </a:pPr>
            <a:r>
              <a:rPr lang="en-US" sz="2400" b="1" u="sng">
                <a:latin typeface="Batang" panose="02030600000101010101" pitchFamily="18" charset="-127"/>
                <a:ea typeface="Batang" panose="02030600000101010101" pitchFamily="18" charset="-127"/>
              </a:rPr>
              <a:t>General</a:t>
            </a:r>
          </a:p>
          <a:p>
            <a:r>
              <a:rPr lang="en-US" sz="2400" b="1">
                <a:latin typeface="Batang" panose="02030600000101010101" pitchFamily="18" charset="-127"/>
                <a:ea typeface="Batang" panose="02030600000101010101" pitchFamily="18" charset="-127"/>
              </a:rPr>
              <a:t>Address </a:t>
            </a:r>
            <a:r>
              <a:rPr lang="en-US" sz="2400" b="1" u="sng">
                <a:latin typeface="Batang" panose="02030600000101010101" pitchFamily="18" charset="-127"/>
                <a:ea typeface="Batang" panose="02030600000101010101" pitchFamily="18" charset="-127"/>
              </a:rPr>
              <a:t>any</a:t>
            </a:r>
            <a:r>
              <a:rPr lang="en-US" sz="2400" b="1">
                <a:latin typeface="Batang" panose="02030600000101010101" pitchFamily="18" charset="-127"/>
                <a:ea typeface="Batang" panose="02030600000101010101" pitchFamily="18" charset="-127"/>
              </a:rPr>
              <a:t> problem areas </a:t>
            </a:r>
          </a:p>
          <a:p>
            <a:pPr lvl="1"/>
            <a:r>
              <a:rPr lang="en-US" sz="2400" b="1">
                <a:latin typeface="Batang" panose="02030600000101010101" pitchFamily="18" charset="-127"/>
                <a:ea typeface="Batang" panose="02030600000101010101" pitchFamily="18" charset="-127"/>
              </a:rPr>
              <a:t>This should not be the first time the student is hearing about it!</a:t>
            </a:r>
          </a:p>
          <a:p>
            <a:r>
              <a:rPr lang="en-US" sz="2400" b="1">
                <a:latin typeface="Batang" panose="02030600000101010101" pitchFamily="18" charset="-127"/>
                <a:ea typeface="Batang" panose="02030600000101010101" pitchFamily="18" charset="-127"/>
              </a:rPr>
              <a:t>Provide feedback on what     needs to be improved before    the final evaluation</a:t>
            </a:r>
          </a:p>
          <a:p>
            <a:endParaRPr lang="en-US"/>
          </a:p>
          <a:p>
            <a:endParaRPr lang="en-US" sz="1900">
              <a:highlight>
                <a:srgbClr val="FFFF00"/>
              </a:highlight>
            </a:endParaRPr>
          </a:p>
        </p:txBody>
      </p:sp>
      <p:pic>
        <p:nvPicPr>
          <p:cNvPr id="5" name="Picture 4"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65597" y="716901"/>
            <a:ext cx="10118556" cy="523220"/>
          </a:xfrm>
          <a:prstGeom prst="rect">
            <a:avLst/>
          </a:prstGeom>
          <a:noFill/>
        </p:spPr>
        <p:txBody>
          <a:bodyPr wrap="square" rtlCol="0">
            <a:spAutoFit/>
          </a:bodyPr>
          <a:lstStyle/>
          <a:p>
            <a:r>
              <a:rPr lang="en-US" sz="2800" b="1" u="sng">
                <a:latin typeface="Batang" panose="02030600000101010101" pitchFamily="18" charset="-127"/>
                <a:ea typeface="Batang" panose="02030600000101010101" pitchFamily="18" charset="-127"/>
              </a:rPr>
              <a:t>Midterm</a:t>
            </a:r>
            <a:r>
              <a:rPr lang="en-US" sz="2800" b="1">
                <a:latin typeface="Batang" panose="02030600000101010101" pitchFamily="18" charset="-127"/>
                <a:ea typeface="Batang" panose="02030600000101010101" pitchFamily="18" charset="-127"/>
              </a:rPr>
              <a:t>: </a:t>
            </a:r>
            <a:r>
              <a:rPr lang="en-US" sz="2400" b="1">
                <a:latin typeface="Batang" panose="02030600000101010101" pitchFamily="18" charset="-127"/>
                <a:ea typeface="Batang" panose="02030600000101010101" pitchFamily="18" charset="-127"/>
              </a:rPr>
              <a:t>a simple </a:t>
            </a:r>
            <a:r>
              <a:rPr lang="en-US" sz="2400" b="1" i="1">
                <a:latin typeface="Batang" panose="02030600000101010101" pitchFamily="18" charset="-127"/>
                <a:ea typeface="Batang" panose="02030600000101010101" pitchFamily="18" charset="-127"/>
              </a:rPr>
              <a:t>snapshot </a:t>
            </a:r>
            <a:r>
              <a:rPr lang="en-US" sz="2400" b="1">
                <a:latin typeface="Batang" panose="02030600000101010101" pitchFamily="18" charset="-127"/>
                <a:ea typeface="Batang" panose="02030600000101010101" pitchFamily="18" charset="-127"/>
              </a:rPr>
              <a:t>of the intern’s current progress </a:t>
            </a:r>
            <a:endParaRPr lang="en-US" sz="2800" b="1">
              <a:latin typeface="Batang" panose="02030600000101010101" pitchFamily="18" charset="-127"/>
              <a:ea typeface="Batang" panose="02030600000101010101" pitchFamily="18" charset="-127"/>
            </a:endParaRPr>
          </a:p>
        </p:txBody>
      </p:sp>
      <p:sp>
        <p:nvSpPr>
          <p:cNvPr id="6" name="TextBox 5"/>
          <p:cNvSpPr txBox="1"/>
          <p:nvPr/>
        </p:nvSpPr>
        <p:spPr>
          <a:xfrm>
            <a:off x="122021" y="1116296"/>
            <a:ext cx="6227313" cy="5463034"/>
          </a:xfrm>
          <a:prstGeom prst="rect">
            <a:avLst/>
          </a:prstGeom>
          <a:noFill/>
        </p:spPr>
        <p:txBody>
          <a:bodyPr wrap="square" rtlCol="0">
            <a:spAutoFit/>
          </a:bodyPr>
          <a:lstStyle/>
          <a:p>
            <a:r>
              <a:rPr lang="en-US" sz="2200" b="1" u="sng" dirty="0">
                <a:latin typeface="Batang" panose="02030600000101010101" pitchFamily="18" charset="-127"/>
                <a:ea typeface="Batang" panose="02030600000101010101" pitchFamily="18" charset="-127"/>
              </a:rPr>
              <a:t>Scores</a:t>
            </a:r>
          </a:p>
          <a:p>
            <a:pPr marL="342900" indent="-342900">
              <a:buFont typeface="Arial" panose="020B0604020202020204" pitchFamily="34" charset="0"/>
              <a:buChar char="•"/>
            </a:pPr>
            <a:r>
              <a:rPr lang="en-US" sz="2200" b="1" dirty="0">
                <a:latin typeface="Batang" panose="02030600000101010101" pitchFamily="18" charset="-127"/>
                <a:ea typeface="Batang" panose="02030600000101010101" pitchFamily="18" charset="-127"/>
              </a:rPr>
              <a:t>Your intern is learning; therefore it is not uncommon to see 2s &amp; 3s at midterm.</a:t>
            </a:r>
          </a:p>
          <a:p>
            <a:pPr marL="800100" lvl="1" indent="-342900">
              <a:buFont typeface="Arial" panose="020B0604020202020204" pitchFamily="34" charset="0"/>
              <a:buChar char="•"/>
            </a:pPr>
            <a:r>
              <a:rPr lang="en-US" sz="2200" b="1" dirty="0">
                <a:latin typeface="Batang" panose="02030600000101010101" pitchFamily="18" charset="-127"/>
                <a:ea typeface="Batang" panose="02030600000101010101" pitchFamily="18" charset="-127"/>
              </a:rPr>
              <a:t>A 5 would mean they are ready to be a beginning social worker </a:t>
            </a:r>
          </a:p>
          <a:p>
            <a:pPr marL="342900" indent="-342900">
              <a:buFont typeface="Arial" panose="020B0604020202020204" pitchFamily="34" charset="0"/>
              <a:buChar char="•"/>
            </a:pPr>
            <a:r>
              <a:rPr lang="en-US" sz="2200" b="1" dirty="0">
                <a:solidFill>
                  <a:schemeClr val="bg1"/>
                </a:solidFill>
                <a:latin typeface="Batang" panose="02030600000101010101" pitchFamily="18" charset="-127"/>
                <a:ea typeface="Batang" panose="02030600000101010101" pitchFamily="18" charset="-127"/>
              </a:rPr>
              <a:t>If there are any </a:t>
            </a:r>
            <a:r>
              <a:rPr lang="en-US" sz="2200" b="1" u="sng" dirty="0">
                <a:solidFill>
                  <a:schemeClr val="bg1"/>
                </a:solidFill>
                <a:latin typeface="Batang" panose="02030600000101010101" pitchFamily="18" charset="-127"/>
                <a:ea typeface="Batang" panose="02030600000101010101" pitchFamily="18" charset="-127"/>
              </a:rPr>
              <a:t>N/A</a:t>
            </a:r>
            <a:r>
              <a:rPr lang="en-US" sz="2200" b="1" dirty="0">
                <a:solidFill>
                  <a:schemeClr val="bg1"/>
                </a:solidFill>
                <a:latin typeface="Batang" panose="02030600000101010101" pitchFamily="18" charset="-127"/>
                <a:ea typeface="Batang" panose="02030600000101010101" pitchFamily="18" charset="-127"/>
              </a:rPr>
              <a:t>s at midterm, address them</a:t>
            </a:r>
          </a:p>
          <a:p>
            <a:pPr marL="800100" lvl="1" indent="-342900">
              <a:buFont typeface="Arial" panose="020B0604020202020204" pitchFamily="34" charset="0"/>
              <a:buChar char="•"/>
            </a:pPr>
            <a:r>
              <a:rPr lang="en-US" sz="2200" b="1" dirty="0">
                <a:latin typeface="Batang" panose="02030600000101010101" pitchFamily="18" charset="-127"/>
                <a:ea typeface="Batang" panose="02030600000101010101" pitchFamily="18" charset="-127"/>
              </a:rPr>
              <a:t>Make a plan to accomplish that goal </a:t>
            </a:r>
          </a:p>
          <a:p>
            <a:pPr marL="800100" lvl="1" indent="-342900">
              <a:buFont typeface="Arial" panose="020B0604020202020204" pitchFamily="34" charset="0"/>
              <a:buChar char="•"/>
            </a:pPr>
            <a:r>
              <a:rPr lang="en-US" sz="2200" b="1" i="1" u="sng" dirty="0">
                <a:latin typeface="Batang" panose="02030600000101010101" pitchFamily="18" charset="-127"/>
                <a:ea typeface="Batang" panose="02030600000101010101" pitchFamily="18" charset="-127"/>
              </a:rPr>
              <a:t>OR</a:t>
            </a:r>
            <a:r>
              <a:rPr lang="en-US" sz="2200" b="1" dirty="0">
                <a:latin typeface="Batang" panose="02030600000101010101" pitchFamily="18" charset="-127"/>
                <a:ea typeface="Batang" panose="02030600000101010101" pitchFamily="18" charset="-127"/>
              </a:rPr>
              <a:t> change the behavior to something that can be accomplished to master that competency</a:t>
            </a:r>
          </a:p>
          <a:p>
            <a:pPr marL="800100" lvl="1" indent="-342900">
              <a:buFont typeface="Arial" panose="020B0604020202020204" pitchFamily="34" charset="0"/>
              <a:buChar char="•"/>
            </a:pPr>
            <a:r>
              <a:rPr lang="en-US" sz="2200" b="1" dirty="0">
                <a:latin typeface="Batang" panose="02030600000101010101" pitchFamily="18" charset="-127"/>
                <a:ea typeface="Batang" panose="02030600000101010101" pitchFamily="18" charset="-127"/>
              </a:rPr>
              <a:t>SLP practice behaviors </a:t>
            </a:r>
            <a:r>
              <a:rPr lang="en-US" sz="2200" b="1" u="sng" dirty="0">
                <a:latin typeface="Batang" panose="02030600000101010101" pitchFamily="18" charset="-127"/>
                <a:ea typeface="Batang" panose="02030600000101010101" pitchFamily="18" charset="-127"/>
              </a:rPr>
              <a:t>can be</a:t>
            </a:r>
            <a:r>
              <a:rPr lang="en-US" sz="2200" b="1" dirty="0">
                <a:latin typeface="Batang" panose="02030600000101010101" pitchFamily="18" charset="-127"/>
                <a:ea typeface="Batang" panose="02030600000101010101" pitchFamily="18" charset="-127"/>
              </a:rPr>
              <a:t> modified if needed</a:t>
            </a:r>
          </a:p>
          <a:p>
            <a:pPr marL="800100" lvl="1" indent="-342900">
              <a:buFont typeface="Arial" panose="020B0604020202020204" pitchFamily="34" charset="0"/>
              <a:buChar char="•"/>
            </a:pPr>
            <a:endParaRPr lang="en-US" sz="2300" b="1" dirty="0">
              <a:latin typeface="Batang" panose="02030600000101010101" pitchFamily="18" charset="-127"/>
              <a:ea typeface="Batang" panose="02030600000101010101" pitchFamily="18" charset="-127"/>
            </a:endParaRPr>
          </a:p>
          <a:p>
            <a:endParaRPr lang="en-US" sz="2000" dirty="0"/>
          </a:p>
          <a:p>
            <a:endParaRPr lang="en-US" sz="2000" dirty="0"/>
          </a:p>
        </p:txBody>
      </p:sp>
      <p:pic>
        <p:nvPicPr>
          <p:cNvPr id="16" name="Picture 15">
            <a:extLst>
              <a:ext uri="{FF2B5EF4-FFF2-40B4-BE49-F238E27FC236}">
                <a16:creationId xmlns:a16="http://schemas.microsoft.com/office/drawing/2014/main" id="{C1D6F162-9FAF-47EE-9820-99E5F39CA6D5}"/>
              </a:ext>
            </a:extLst>
          </p:cNvPr>
          <p:cNvPicPr>
            <a:picLocks noChangeAspect="1"/>
          </p:cNvPicPr>
          <p:nvPr/>
        </p:nvPicPr>
        <p:blipFill>
          <a:blip r:embed="rId4"/>
          <a:stretch>
            <a:fillRect/>
          </a:stretch>
        </p:blipFill>
        <p:spPr>
          <a:xfrm>
            <a:off x="2488266" y="5438419"/>
            <a:ext cx="8975372" cy="1360521"/>
          </a:xfrm>
          <a:prstGeom prst="rect">
            <a:avLst/>
          </a:prstGeom>
        </p:spPr>
      </p:pic>
      <p:cxnSp>
        <p:nvCxnSpPr>
          <p:cNvPr id="10" name="Straight Arrow Connector 9">
            <a:extLst>
              <a:ext uri="{FF2B5EF4-FFF2-40B4-BE49-F238E27FC236}">
                <a16:creationId xmlns:a16="http://schemas.microsoft.com/office/drawing/2014/main" id="{EF0EF839-3EDE-5D25-DAE8-137725346DE2}"/>
              </a:ext>
            </a:extLst>
          </p:cNvPr>
          <p:cNvCxnSpPr>
            <a:cxnSpLocks/>
          </p:cNvCxnSpPr>
          <p:nvPr/>
        </p:nvCxnSpPr>
        <p:spPr>
          <a:xfrm>
            <a:off x="5791200" y="3254829"/>
            <a:ext cx="2982686" cy="324394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73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2EA1-0007-C492-215F-E2E0CFB14899}"/>
              </a:ext>
            </a:extLst>
          </p:cNvPr>
          <p:cNvSpPr>
            <a:spLocks noGrp="1"/>
          </p:cNvSpPr>
          <p:nvPr>
            <p:ph type="title"/>
          </p:nvPr>
        </p:nvSpPr>
        <p:spPr>
          <a:xfrm>
            <a:off x="849683" y="1240076"/>
            <a:ext cx="2777397" cy="4584527"/>
          </a:xfrm>
        </p:spPr>
        <p:txBody>
          <a:bodyPr>
            <a:normAutofit/>
          </a:bodyPr>
          <a:lstStyle/>
          <a:p>
            <a:r>
              <a:rPr lang="en-US" sz="3000">
                <a:solidFill>
                  <a:srgbClr val="FFFFFF"/>
                </a:solidFill>
              </a:rPr>
              <a:t>Midterm/final - MUST be scored before conducting the meeting</a:t>
            </a:r>
          </a:p>
        </p:txBody>
      </p:sp>
      <p:pic>
        <p:nvPicPr>
          <p:cNvPr id="8" name="Content Placeholder 7">
            <a:extLst>
              <a:ext uri="{FF2B5EF4-FFF2-40B4-BE49-F238E27FC236}">
                <a16:creationId xmlns:a16="http://schemas.microsoft.com/office/drawing/2014/main" id="{9E5AB580-3531-D499-D3F1-A88128F9DFBC}"/>
              </a:ext>
            </a:extLst>
          </p:cNvPr>
          <p:cNvPicPr>
            <a:picLocks noGrp="1" noChangeAspect="1"/>
          </p:cNvPicPr>
          <p:nvPr>
            <p:ph idx="1"/>
          </p:nvPr>
        </p:nvPicPr>
        <p:blipFill>
          <a:blip r:embed="rId2"/>
          <a:stretch>
            <a:fillRect/>
          </a:stretch>
        </p:blipFill>
        <p:spPr>
          <a:xfrm>
            <a:off x="4284168" y="1434458"/>
            <a:ext cx="6356162" cy="4195762"/>
          </a:xfrm>
        </p:spPr>
      </p:pic>
      <p:pic>
        <p:nvPicPr>
          <p:cNvPr id="6" name="Picture 5">
            <a:extLst>
              <a:ext uri="{FF2B5EF4-FFF2-40B4-BE49-F238E27FC236}">
                <a16:creationId xmlns:a16="http://schemas.microsoft.com/office/drawing/2014/main" id="{890D6582-72F4-6582-2BC2-204C2FBAA3C7}"/>
              </a:ext>
            </a:extLst>
          </p:cNvPr>
          <p:cNvPicPr>
            <a:picLocks noChangeAspect="1"/>
          </p:cNvPicPr>
          <p:nvPr/>
        </p:nvPicPr>
        <p:blipFill>
          <a:blip r:embed="rId3"/>
          <a:stretch>
            <a:fillRect/>
          </a:stretch>
        </p:blipFill>
        <p:spPr>
          <a:xfrm>
            <a:off x="11041370" y="130409"/>
            <a:ext cx="932769" cy="676715"/>
          </a:xfrm>
          <a:prstGeom prst="rect">
            <a:avLst/>
          </a:prstGeom>
        </p:spPr>
      </p:pic>
    </p:spTree>
    <p:extLst>
      <p:ext uri="{BB962C8B-B14F-4D97-AF65-F5344CB8AC3E}">
        <p14:creationId xmlns:p14="http://schemas.microsoft.com/office/powerpoint/2010/main" val="1696893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30270" y="953324"/>
            <a:ext cx="9603275" cy="1049235"/>
          </a:xfrm>
        </p:spPr>
        <p:txBody>
          <a:bodyPr vert="horz" lIns="91440" tIns="45720" rIns="91440" bIns="45720" rtlCol="0" anchor="t">
            <a:normAutofit/>
          </a:bodyPr>
          <a:lstStyle/>
          <a:p>
            <a:r>
              <a:rPr lang="en-US" sz="2800" b="1" u="sng" dirty="0"/>
              <a:t>Assessing Professional Skills</a:t>
            </a:r>
          </a:p>
        </p:txBody>
      </p:sp>
      <p:sp>
        <p:nvSpPr>
          <p:cNvPr id="37" name="Content Placeholder 5"/>
          <p:cNvSpPr>
            <a:spLocks noGrp="1"/>
          </p:cNvSpPr>
          <p:nvPr>
            <p:ph sz="half" idx="1"/>
          </p:nvPr>
        </p:nvSpPr>
        <p:spPr>
          <a:xfrm>
            <a:off x="476092" y="1536572"/>
            <a:ext cx="7762935" cy="4852656"/>
          </a:xfrm>
        </p:spPr>
        <p:txBody>
          <a:bodyPr vert="horz" lIns="91440" tIns="45720" rIns="91440" bIns="45720" rtlCol="0" anchor="t">
            <a:normAutofit/>
          </a:bodyPr>
          <a:lstStyle/>
          <a:p>
            <a:pPr marL="0"/>
            <a:r>
              <a:rPr lang="en-US" b="1" dirty="0"/>
              <a:t>At Midterm, you will Assess your Intern’s </a:t>
            </a:r>
            <a:r>
              <a:rPr lang="en-US" b="1" i="1" dirty="0"/>
              <a:t>Social Work Skills</a:t>
            </a:r>
            <a:r>
              <a:rPr lang="en-US" b="1" dirty="0"/>
              <a:t> </a:t>
            </a:r>
            <a:r>
              <a:rPr lang="en-US" b="1" u="sng" dirty="0"/>
              <a:t>and</a:t>
            </a:r>
            <a:r>
              <a:rPr lang="en-US" b="1" dirty="0"/>
              <a:t> their </a:t>
            </a:r>
            <a:r>
              <a:rPr lang="en-US" b="1" i="1" dirty="0"/>
              <a:t>Professionalism</a:t>
            </a:r>
            <a:r>
              <a:rPr lang="en-US" b="1" dirty="0"/>
              <a:t> </a:t>
            </a:r>
          </a:p>
          <a:p>
            <a:pPr marL="0"/>
            <a:endParaRPr lang="en-US" b="1" dirty="0"/>
          </a:p>
          <a:p>
            <a:pPr lvl="2"/>
            <a:r>
              <a:rPr lang="en-US" sz="2000" dirty="0"/>
              <a:t>You will assess areas where social work skill growth is needed and plans to ensure this growth</a:t>
            </a:r>
          </a:p>
          <a:p>
            <a:pPr marL="914400" lvl="2"/>
            <a:endParaRPr lang="en-US" sz="2000" dirty="0"/>
          </a:p>
          <a:p>
            <a:pPr lvl="2"/>
            <a:r>
              <a:rPr lang="en-US" sz="2000" dirty="0"/>
              <a:t>You will also assess the student’s  professionalism, workplace skills, and appropriate use of supervision </a:t>
            </a:r>
          </a:p>
          <a:p>
            <a:pPr lvl="1"/>
            <a:endParaRPr lang="en-US" b="1" dirty="0"/>
          </a:p>
        </p:txBody>
      </p:sp>
      <p:pic>
        <p:nvPicPr>
          <p:cNvPr id="66" name="Graphic 65" descr="Office Worker">
            <a:extLst>
              <a:ext uri="{FF2B5EF4-FFF2-40B4-BE49-F238E27FC236}">
                <a16:creationId xmlns:a16="http://schemas.microsoft.com/office/drawing/2014/main" id="{70CD7A68-5DF1-4887-2589-1FC1DFCFE6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4259" y="2327643"/>
            <a:ext cx="2921649" cy="2921649"/>
          </a:xfrm>
          <a:prstGeom prst="rect">
            <a:avLst/>
          </a:prstGeom>
        </p:spPr>
      </p:pic>
      <p:sp>
        <p:nvSpPr>
          <p:cNvPr id="3" name="TextBox 2">
            <a:extLst>
              <a:ext uri="{FF2B5EF4-FFF2-40B4-BE49-F238E27FC236}">
                <a16:creationId xmlns:a16="http://schemas.microsoft.com/office/drawing/2014/main" id="{568768B8-BE3B-2CF1-EF48-2E71F3D89600}"/>
              </a:ext>
            </a:extLst>
          </p:cNvPr>
          <p:cNvSpPr txBox="1"/>
          <p:nvPr/>
        </p:nvSpPr>
        <p:spPr>
          <a:xfrm>
            <a:off x="2817829" y="108186"/>
            <a:ext cx="7155729" cy="461665"/>
          </a:xfrm>
          <a:prstGeom prst="rect">
            <a:avLst/>
          </a:prstGeom>
          <a:noFill/>
        </p:spPr>
        <p:txBody>
          <a:bodyPr wrap="square">
            <a:spAutoFit/>
          </a:bodyPr>
          <a:lstStyle/>
          <a:p>
            <a:r>
              <a:rPr lang="en-US" sz="2400" b="1" u="sng" dirty="0">
                <a:latin typeface="+mj-lt"/>
                <a:ea typeface="Batang" panose="02030600000101010101" pitchFamily="18" charset="-127"/>
              </a:rPr>
              <a:t>Scoring the Student Learning Plan (continued)</a:t>
            </a:r>
            <a:endParaRPr lang="en-US" sz="2400" b="1" u="sng" dirty="0">
              <a:latin typeface="+mj-lt"/>
            </a:endParaRPr>
          </a:p>
        </p:txBody>
      </p:sp>
    </p:spTree>
    <p:extLst>
      <p:ext uri="{BB962C8B-B14F-4D97-AF65-F5344CB8AC3E}">
        <p14:creationId xmlns:p14="http://schemas.microsoft.com/office/powerpoint/2010/main" val="13892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000" b="1" dirty="0">
                <a:latin typeface="+mn-lt"/>
                <a:ea typeface="Batang" panose="02030600000101010101" pitchFamily="18" charset="-127"/>
              </a:rPr>
              <a:t>Scoring the Student Learning Plan </a:t>
            </a:r>
            <a:r>
              <a:rPr lang="en-US" sz="3600" b="1" dirty="0">
                <a:latin typeface="+mn-lt"/>
                <a:ea typeface="Batang" panose="02030600000101010101" pitchFamily="18" charset="-127"/>
              </a:rPr>
              <a:t>(continued)</a:t>
            </a:r>
          </a:p>
        </p:txBody>
      </p:sp>
      <p:sp>
        <p:nvSpPr>
          <p:cNvPr id="4" name="Content Placeholder 3"/>
          <p:cNvSpPr>
            <a:spLocks noGrp="1"/>
          </p:cNvSpPr>
          <p:nvPr>
            <p:ph sz="half" idx="1"/>
          </p:nvPr>
        </p:nvSpPr>
        <p:spPr>
          <a:xfrm>
            <a:off x="367554" y="1714501"/>
            <a:ext cx="4827268" cy="4086224"/>
          </a:xfrm>
        </p:spPr>
        <p:txBody>
          <a:bodyPr>
            <a:normAutofit fontScale="85000" lnSpcReduction="10000"/>
          </a:bodyPr>
          <a:lstStyle/>
          <a:p>
            <a:pPr marL="0" indent="0">
              <a:buNone/>
            </a:pPr>
            <a:r>
              <a:rPr lang="en-US" sz="3600" b="1" u="sng" dirty="0">
                <a:latin typeface="+mj-lt"/>
                <a:ea typeface="Batang" panose="02030600000101010101" pitchFamily="18" charset="-127"/>
              </a:rPr>
              <a:t>Final</a:t>
            </a:r>
          </a:p>
          <a:p>
            <a:r>
              <a:rPr lang="en-US" sz="2800" b="1" dirty="0">
                <a:latin typeface="Batang" panose="02030600000101010101" pitchFamily="18" charset="-127"/>
                <a:ea typeface="Batang" panose="02030600000101010101" pitchFamily="18" charset="-127"/>
              </a:rPr>
              <a:t>We expect to see that students have mastered the competencies by the final; therefore, we expect to see 4s &amp; 5s.</a:t>
            </a:r>
          </a:p>
          <a:p>
            <a:pPr lvl="1"/>
            <a:r>
              <a:rPr lang="en-US" sz="2800" b="1" dirty="0">
                <a:latin typeface="Batang" panose="02030600000101010101" pitchFamily="18" charset="-127"/>
                <a:ea typeface="Batang" panose="02030600000101010101" pitchFamily="18" charset="-127"/>
              </a:rPr>
              <a:t>Remember, we are expecting that these students can        go into the field as a professional upon graduation.</a:t>
            </a:r>
          </a:p>
          <a:p>
            <a:endParaRPr lang="en-US" sz="2400" b="1" dirty="0">
              <a:latin typeface="Batang" panose="02030600000101010101" pitchFamily="18" charset="-127"/>
              <a:ea typeface="Batang" panose="02030600000101010101" pitchFamily="18" charset="-127"/>
            </a:endParaRPr>
          </a:p>
          <a:p>
            <a:endParaRPr lang="en-US" sz="2400" b="1" dirty="0">
              <a:latin typeface="Batang" panose="02030600000101010101" pitchFamily="18" charset="-127"/>
              <a:ea typeface="Batang" panose="02030600000101010101" pitchFamily="18" charset="-127"/>
            </a:endParaRPr>
          </a:p>
          <a:p>
            <a:pPr marL="0" indent="0">
              <a:buNone/>
            </a:pPr>
            <a:endParaRPr lang="en-US" b="1" dirty="0">
              <a:latin typeface="Batang" panose="02030600000101010101" pitchFamily="18" charset="-127"/>
              <a:ea typeface="Batang" panose="02030600000101010101" pitchFamily="18" charset="-127"/>
            </a:endParaRPr>
          </a:p>
        </p:txBody>
      </p:sp>
      <p:pic>
        <p:nvPicPr>
          <p:cNvPr id="13" name="Content Placeholder 12">
            <a:extLst>
              <a:ext uri="{FF2B5EF4-FFF2-40B4-BE49-F238E27FC236}">
                <a16:creationId xmlns:a16="http://schemas.microsoft.com/office/drawing/2014/main" id="{3DC18749-20AD-8272-5112-5036724DCFF7}"/>
              </a:ext>
            </a:extLst>
          </p:cNvPr>
          <p:cNvPicPr>
            <a:picLocks noGrp="1" noChangeAspect="1"/>
          </p:cNvPicPr>
          <p:nvPr>
            <p:ph sz="half" idx="2"/>
          </p:nvPr>
        </p:nvPicPr>
        <p:blipFill>
          <a:blip r:embed="rId3"/>
          <a:stretch>
            <a:fillRect/>
          </a:stretch>
        </p:blipFill>
        <p:spPr>
          <a:xfrm>
            <a:off x="5372692" y="3144846"/>
            <a:ext cx="6305295" cy="1061829"/>
          </a:xfrm>
          <a:prstGeom prst="rect">
            <a:avLst/>
          </a:prstGeom>
        </p:spPr>
      </p:pic>
      <p:pic>
        <p:nvPicPr>
          <p:cNvPr id="5" name="Picture 4" descr="Usiacad Monog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7553" y="6092405"/>
            <a:ext cx="11403105" cy="1061829"/>
          </a:xfrm>
          <a:prstGeom prst="rect">
            <a:avLst/>
          </a:prstGeom>
          <a:noFill/>
        </p:spPr>
        <p:txBody>
          <a:bodyPr wrap="square" rtlCol="0">
            <a:spAutoFit/>
          </a:bodyPr>
          <a:lstStyle/>
          <a:p>
            <a:pPr algn="ctr"/>
            <a:r>
              <a:rPr lang="en-US" sz="2000" b="1" u="sng">
                <a:solidFill>
                  <a:schemeClr val="bg1"/>
                </a:solidFill>
                <a:latin typeface="Batang" panose="02030600000101010101" pitchFamily="18" charset="-127"/>
                <a:ea typeface="Batang" panose="02030600000101010101" pitchFamily="18" charset="-127"/>
              </a:rPr>
              <a:t>NOTE</a:t>
            </a:r>
            <a:r>
              <a:rPr lang="en-US" sz="2000" b="1">
                <a:solidFill>
                  <a:schemeClr val="bg1"/>
                </a:solidFill>
                <a:latin typeface="Batang" panose="02030600000101010101" pitchFamily="18" charset="-127"/>
                <a:ea typeface="Batang" panose="02030600000101010101" pitchFamily="18" charset="-127"/>
              </a:rPr>
              <a:t>: Please schedule 1 hour each for these meetings, however if there are no major issues, it should be about 20-30 minutes.</a:t>
            </a:r>
          </a:p>
          <a:p>
            <a:pPr algn="ctr"/>
            <a:endParaRPr lang="en-US" sz="2300"/>
          </a:p>
        </p:txBody>
      </p:sp>
      <p:cxnSp>
        <p:nvCxnSpPr>
          <p:cNvPr id="7" name="Straight Arrow Connector 6">
            <a:extLst>
              <a:ext uri="{FF2B5EF4-FFF2-40B4-BE49-F238E27FC236}">
                <a16:creationId xmlns:a16="http://schemas.microsoft.com/office/drawing/2014/main" id="{FEC14130-527A-AA25-AB5C-A5A984E8AE77}"/>
              </a:ext>
            </a:extLst>
          </p:cNvPr>
          <p:cNvCxnSpPr>
            <a:cxnSpLocks/>
          </p:cNvCxnSpPr>
          <p:nvPr/>
        </p:nvCxnSpPr>
        <p:spPr>
          <a:xfrm>
            <a:off x="11032168" y="1487689"/>
            <a:ext cx="467949" cy="226516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57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2EA1-0007-C492-215F-E2E0CFB14899}"/>
              </a:ext>
            </a:extLst>
          </p:cNvPr>
          <p:cNvSpPr>
            <a:spLocks noGrp="1"/>
          </p:cNvSpPr>
          <p:nvPr>
            <p:ph type="title"/>
          </p:nvPr>
        </p:nvSpPr>
        <p:spPr>
          <a:xfrm>
            <a:off x="1752966" y="1427304"/>
            <a:ext cx="8686800" cy="3722334"/>
          </a:xfrm>
        </p:spPr>
        <p:txBody>
          <a:bodyPr vert="horz" lIns="91440" tIns="45720" rIns="91440" bIns="0" rtlCol="0" anchor="ctr">
            <a:normAutofit/>
          </a:bodyPr>
          <a:lstStyle/>
          <a:p>
            <a:r>
              <a:rPr lang="en-US" sz="5400"/>
              <a:t>Midterm/final - MUST be scored before conducting the meeting</a:t>
            </a:r>
          </a:p>
        </p:txBody>
      </p:sp>
      <p:pic>
        <p:nvPicPr>
          <p:cNvPr id="6" name="Picture 5">
            <a:extLst>
              <a:ext uri="{FF2B5EF4-FFF2-40B4-BE49-F238E27FC236}">
                <a16:creationId xmlns:a16="http://schemas.microsoft.com/office/drawing/2014/main" id="{890D6582-72F4-6582-2BC2-204C2FBAA3C7}"/>
              </a:ext>
            </a:extLst>
          </p:cNvPr>
          <p:cNvPicPr>
            <a:picLocks noChangeAspect="1"/>
          </p:cNvPicPr>
          <p:nvPr/>
        </p:nvPicPr>
        <p:blipFill>
          <a:blip r:embed="rId2"/>
          <a:stretch>
            <a:fillRect/>
          </a:stretch>
        </p:blipFill>
        <p:spPr>
          <a:xfrm>
            <a:off x="11157041" y="5749465"/>
            <a:ext cx="932769" cy="676715"/>
          </a:xfrm>
          <a:prstGeom prst="rect">
            <a:avLst/>
          </a:prstGeom>
        </p:spPr>
      </p:pic>
    </p:spTree>
    <p:extLst>
      <p:ext uri="{BB962C8B-B14F-4D97-AF65-F5344CB8AC3E}">
        <p14:creationId xmlns:p14="http://schemas.microsoft.com/office/powerpoint/2010/main" val="31464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4"/>
          <p:cNvSpPr txBox="1">
            <a:spLocks/>
          </p:cNvSpPr>
          <p:nvPr/>
        </p:nvSpPr>
        <p:spPr>
          <a:xfrm>
            <a:off x="802257" y="47750"/>
            <a:ext cx="10149156" cy="6450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3600" b="1" dirty="0">
                <a:latin typeface="Batang" panose="02030600000101010101" pitchFamily="18" charset="-127"/>
                <a:ea typeface="Batang" panose="02030600000101010101" pitchFamily="18" charset="-127"/>
              </a:rPr>
              <a:t>Signatures are </a:t>
            </a:r>
            <a:r>
              <a:rPr lang="en-US" sz="3600" b="1" i="1" u="sng" dirty="0">
                <a:latin typeface="Batang" panose="02030600000101010101" pitchFamily="18" charset="-127"/>
                <a:ea typeface="Batang" panose="02030600000101010101" pitchFamily="18" charset="-127"/>
              </a:rPr>
              <a:t>extremely</a:t>
            </a:r>
            <a:r>
              <a:rPr lang="en-US" sz="3600" b="1" dirty="0">
                <a:latin typeface="Batang" panose="02030600000101010101" pitchFamily="18" charset="-127"/>
                <a:ea typeface="Batang" panose="02030600000101010101" pitchFamily="18" charset="-127"/>
              </a:rPr>
              <a:t> important!</a:t>
            </a:r>
            <a:endParaRPr lang="en-US" sz="2800" b="1" dirty="0">
              <a:latin typeface="Batang" panose="02030600000101010101" pitchFamily="18" charset="-127"/>
              <a:ea typeface="Batang" panose="02030600000101010101" pitchFamily="18" charset="-127"/>
            </a:endParaRPr>
          </a:p>
        </p:txBody>
      </p:sp>
      <p:sp>
        <p:nvSpPr>
          <p:cNvPr id="3" name="TextBox 2"/>
          <p:cNvSpPr txBox="1"/>
          <p:nvPr/>
        </p:nvSpPr>
        <p:spPr>
          <a:xfrm>
            <a:off x="1285336" y="6146754"/>
            <a:ext cx="9335789" cy="584775"/>
          </a:xfrm>
          <a:prstGeom prst="rect">
            <a:avLst/>
          </a:prstGeom>
          <a:noFill/>
        </p:spPr>
        <p:txBody>
          <a:bodyPr wrap="square" rtlCol="0">
            <a:spAutoFit/>
          </a:bodyPr>
          <a:lstStyle/>
          <a:p>
            <a:pPr algn="ctr"/>
            <a:r>
              <a:rPr lang="en-US" sz="3200" b="1" i="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Signatures make this document valid!</a:t>
            </a:r>
          </a:p>
        </p:txBody>
      </p:sp>
      <p:pic>
        <p:nvPicPr>
          <p:cNvPr id="24" name="Picture 23">
            <a:extLst>
              <a:ext uri="{FF2B5EF4-FFF2-40B4-BE49-F238E27FC236}">
                <a16:creationId xmlns:a16="http://schemas.microsoft.com/office/drawing/2014/main" id="{77F6F42F-13FC-C9A7-744A-C7D0130EC1EB}"/>
              </a:ext>
            </a:extLst>
          </p:cNvPr>
          <p:cNvPicPr>
            <a:picLocks noChangeAspect="1"/>
          </p:cNvPicPr>
          <p:nvPr/>
        </p:nvPicPr>
        <p:blipFill rotWithShape="1">
          <a:blip r:embed="rId3"/>
          <a:srcRect r="4550"/>
          <a:stretch/>
        </p:blipFill>
        <p:spPr>
          <a:xfrm>
            <a:off x="109537" y="2702140"/>
            <a:ext cx="4795838" cy="3126480"/>
          </a:xfrm>
          <a:prstGeom prst="rect">
            <a:avLst/>
          </a:prstGeom>
        </p:spPr>
      </p:pic>
      <p:sp>
        <p:nvSpPr>
          <p:cNvPr id="5" name="TextBox 4">
            <a:extLst>
              <a:ext uri="{FF2B5EF4-FFF2-40B4-BE49-F238E27FC236}">
                <a16:creationId xmlns:a16="http://schemas.microsoft.com/office/drawing/2014/main" id="{7A289CCD-700D-136F-1705-CDB219E0A5A2}"/>
              </a:ext>
            </a:extLst>
          </p:cNvPr>
          <p:cNvSpPr txBox="1"/>
          <p:nvPr/>
        </p:nvSpPr>
        <p:spPr>
          <a:xfrm>
            <a:off x="1166347" y="814347"/>
            <a:ext cx="9785065" cy="1569660"/>
          </a:xfrm>
          <a:prstGeom prst="rect">
            <a:avLst/>
          </a:prstGeom>
          <a:noFill/>
        </p:spPr>
        <p:txBody>
          <a:bodyPr wrap="square" rtlCol="0">
            <a:spAutoFit/>
          </a:bodyPr>
          <a:lstStyle/>
          <a:p>
            <a:pPr algn="ctr"/>
            <a:r>
              <a:rPr lang="en-US" sz="2400" b="1" dirty="0">
                <a:latin typeface="Batang" panose="02030600000101010101" pitchFamily="18" charset="-127"/>
                <a:ea typeface="Batang" panose="02030600000101010101" pitchFamily="18" charset="-127"/>
              </a:rPr>
              <a:t>All Signatures will be done on ELC. When Your Signature is Required, You Will Receive and Email.</a:t>
            </a:r>
          </a:p>
          <a:p>
            <a:pPr algn="ctr"/>
            <a:endParaRPr lang="en-US" sz="2400" b="1" dirty="0">
              <a:latin typeface="Batang" panose="02030600000101010101" pitchFamily="18" charset="-127"/>
              <a:ea typeface="Batang" panose="02030600000101010101" pitchFamily="18" charset="-127"/>
            </a:endParaRPr>
          </a:p>
          <a:p>
            <a:pPr marL="1257300" lvl="2" indent="-342900">
              <a:buFont typeface="Arial" panose="020B0604020202020204" pitchFamily="34" charset="0"/>
              <a:buChar char="•"/>
            </a:pPr>
            <a:r>
              <a:rPr lang="en-US" sz="2400" b="1" dirty="0">
                <a:latin typeface="Batang" panose="02030600000101010101" pitchFamily="18" charset="-127"/>
                <a:ea typeface="Batang" panose="02030600000101010101" pitchFamily="18" charset="-127"/>
              </a:rPr>
              <a:t>This can be done with your mouse or password.</a:t>
            </a:r>
          </a:p>
        </p:txBody>
      </p:sp>
      <p:pic>
        <p:nvPicPr>
          <p:cNvPr id="5122" name="Picture 2">
            <a:extLst>
              <a:ext uri="{FF2B5EF4-FFF2-40B4-BE49-F238E27FC236}">
                <a16:creationId xmlns:a16="http://schemas.microsoft.com/office/drawing/2014/main" id="{AF81A22F-BD70-4510-057F-1F49744B7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2626779"/>
            <a:ext cx="57245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61DC21B-41DB-9CA6-B0FF-060C56831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113" y="4978029"/>
            <a:ext cx="6610350" cy="80962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2F229A72-7788-0748-F9A9-88C99D78AB07}"/>
              </a:ext>
            </a:extLst>
          </p:cNvPr>
          <p:cNvCxnSpPr>
            <a:cxnSpLocks/>
          </p:cNvCxnSpPr>
          <p:nvPr/>
        </p:nvCxnSpPr>
        <p:spPr>
          <a:xfrm>
            <a:off x="7019925" y="2384007"/>
            <a:ext cx="1152525" cy="1416468"/>
          </a:xfrm>
          <a:prstGeom prst="straightConnector1">
            <a:avLst/>
          </a:prstGeom>
          <a:ln w="57150">
            <a:solidFill>
              <a:srgbClr val="48597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F8C934-3AC5-A2F8-88DE-B58B7BF2CCAA}"/>
              </a:ext>
            </a:extLst>
          </p:cNvPr>
          <p:cNvCxnSpPr>
            <a:cxnSpLocks/>
          </p:cNvCxnSpPr>
          <p:nvPr/>
        </p:nvCxnSpPr>
        <p:spPr>
          <a:xfrm flipH="1">
            <a:off x="8172450" y="2384007"/>
            <a:ext cx="571500" cy="2911893"/>
          </a:xfrm>
          <a:prstGeom prst="straightConnector1">
            <a:avLst/>
          </a:prstGeom>
          <a:ln w="57150">
            <a:solidFill>
              <a:srgbClr val="48597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59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244" y="0"/>
            <a:ext cx="9603275" cy="679533"/>
          </a:xfrm>
        </p:spPr>
        <p:txBody>
          <a:bodyPr>
            <a:normAutofit fontScale="90000"/>
          </a:bodyPr>
          <a:lstStyle/>
          <a:p>
            <a:pPr algn="ctr"/>
            <a:r>
              <a:rPr lang="en-US" sz="4900" b="1">
                <a:latin typeface="Batang" panose="02030600000101010101" pitchFamily="18" charset="-127"/>
                <a:ea typeface="Batang" panose="02030600000101010101" pitchFamily="18" charset="-127"/>
              </a:rPr>
              <a:t>Grades</a:t>
            </a:r>
            <a:r>
              <a:rPr lang="en-US" sz="4400" b="1">
                <a:latin typeface="Batang" panose="02030600000101010101" pitchFamily="18" charset="-127"/>
                <a:ea typeface="Batang" panose="02030600000101010101" pitchFamily="18" charset="-127"/>
              </a:rPr>
              <a:t> </a:t>
            </a:r>
          </a:p>
        </p:txBody>
      </p:sp>
      <p:sp>
        <p:nvSpPr>
          <p:cNvPr id="2" name="Content Placeholder 1"/>
          <p:cNvSpPr>
            <a:spLocks noGrp="1"/>
          </p:cNvSpPr>
          <p:nvPr>
            <p:ph idx="1"/>
          </p:nvPr>
        </p:nvSpPr>
        <p:spPr>
          <a:xfrm>
            <a:off x="1130270" y="1010003"/>
            <a:ext cx="9901898" cy="5032987"/>
          </a:xfrm>
        </p:spPr>
        <p:txBody>
          <a:bodyPr>
            <a:normAutofit fontScale="92500"/>
          </a:bodyPr>
          <a:lstStyle/>
          <a:p>
            <a:r>
              <a:rPr lang="en-US" sz="2600" b="1" dirty="0">
                <a:latin typeface="Batang" panose="02030600000101010101" pitchFamily="18" charset="-127"/>
                <a:ea typeface="Batang" panose="02030600000101010101" pitchFamily="18" charset="-127"/>
              </a:rPr>
              <a:t>The USI Faculty Field Liaison has the responsibility of assigning a grade for the course. The grade that is assigned will be based on:  </a:t>
            </a:r>
          </a:p>
          <a:p>
            <a:pPr lvl="1"/>
            <a:r>
              <a:rPr lang="en-US" sz="2600" b="1" dirty="0">
                <a:latin typeface="Batang" panose="02030600000101010101" pitchFamily="18" charset="-127"/>
                <a:ea typeface="Batang" panose="02030600000101010101" pitchFamily="18" charset="-127"/>
              </a:rPr>
              <a:t>Intern logs/journals</a:t>
            </a:r>
          </a:p>
          <a:p>
            <a:pPr lvl="1"/>
            <a:r>
              <a:rPr lang="en-US" sz="2600" b="1" dirty="0">
                <a:latin typeface="Batang" panose="02030600000101010101" pitchFamily="18" charset="-127"/>
                <a:ea typeface="Batang" panose="02030600000101010101" pitchFamily="18" charset="-127"/>
              </a:rPr>
              <a:t>Ethical and professional behavior </a:t>
            </a:r>
          </a:p>
          <a:p>
            <a:pPr lvl="1"/>
            <a:r>
              <a:rPr lang="en-US" sz="2600" b="1" dirty="0">
                <a:latin typeface="Batang" panose="02030600000101010101" pitchFamily="18" charset="-127"/>
                <a:ea typeface="Batang" panose="02030600000101010101" pitchFamily="18" charset="-127"/>
              </a:rPr>
              <a:t>Synthesizing course work and practice (seminar participation, assigned papers, as well as other assignments) </a:t>
            </a:r>
          </a:p>
          <a:p>
            <a:pPr lvl="1"/>
            <a:r>
              <a:rPr lang="en-US" sz="2600" b="1" dirty="0">
                <a:latin typeface="Batang" panose="02030600000101010101" pitchFamily="18" charset="-127"/>
                <a:ea typeface="Batang" panose="02030600000101010101" pitchFamily="18" charset="-127"/>
              </a:rPr>
              <a:t>The Faculty Field Liaison’s overall evaluation of the student’s performance in placement in conjunction with the Agency Field Supervisor’s evaluation.</a:t>
            </a:r>
          </a:p>
          <a:p>
            <a:pPr marL="914400" lvl="2" indent="0">
              <a:buNone/>
            </a:pPr>
            <a:r>
              <a:rPr lang="en-US" sz="2800" b="1" i="1"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endParaRPr lang="en-US" dirty="0"/>
          </a:p>
          <a:p>
            <a:endParaRPr lang="en-US" dirty="0"/>
          </a:p>
        </p:txBody>
      </p:sp>
      <p:pic>
        <p:nvPicPr>
          <p:cNvPr id="4" name="Picture 3"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03358" y="5398118"/>
            <a:ext cx="7710549" cy="861774"/>
          </a:xfrm>
          <a:prstGeom prst="rect">
            <a:avLst/>
          </a:prstGeom>
          <a:noFill/>
        </p:spPr>
        <p:txBody>
          <a:bodyPr wrap="square" rtlCol="0">
            <a:spAutoFit/>
          </a:bodyPr>
          <a:lstStyle/>
          <a:p>
            <a:pPr algn="ctr"/>
            <a:r>
              <a:rPr lang="en-US" sz="32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Your input is valuable and desired!</a:t>
            </a:r>
          </a:p>
          <a:p>
            <a:pPr algn="ctr"/>
            <a:endParaRPr lang="en-US" dirty="0"/>
          </a:p>
        </p:txBody>
      </p:sp>
    </p:spTree>
    <p:extLst>
      <p:ext uri="{BB962C8B-B14F-4D97-AF65-F5344CB8AC3E}">
        <p14:creationId xmlns:p14="http://schemas.microsoft.com/office/powerpoint/2010/main" val="75606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431C76D-D55E-472C-BB68-D93509C1B9D0}"/>
              </a:ext>
            </a:extLst>
          </p:cNvPr>
          <p:cNvSpPr>
            <a:spLocks noGrp="1"/>
          </p:cNvSpPr>
          <p:nvPr>
            <p:ph type="title"/>
          </p:nvPr>
        </p:nvSpPr>
        <p:spPr>
          <a:xfrm>
            <a:off x="1060419" y="0"/>
            <a:ext cx="9630077" cy="672087"/>
          </a:xfrm>
        </p:spPr>
        <p:txBody>
          <a:bodyPr anchor="t">
            <a:normAutofit fontScale="90000"/>
          </a:bodyPr>
          <a:lstStyle/>
          <a:p>
            <a:pPr algn="ctr"/>
            <a:r>
              <a:rPr lang="en-US" sz="4000" b="1">
                <a:latin typeface="Batang" panose="02030600000101010101" pitchFamily="18" charset="-127"/>
                <a:ea typeface="Batang" panose="02030600000101010101" pitchFamily="18" charset="-127"/>
              </a:rPr>
              <a:t>If Problems Occur, We are here to help</a:t>
            </a:r>
          </a:p>
        </p:txBody>
      </p:sp>
      <p:sp>
        <p:nvSpPr>
          <p:cNvPr id="3" name="Content Placeholder 2"/>
          <p:cNvSpPr>
            <a:spLocks noGrp="1"/>
          </p:cNvSpPr>
          <p:nvPr>
            <p:ph sz="half" idx="1"/>
          </p:nvPr>
        </p:nvSpPr>
        <p:spPr>
          <a:xfrm>
            <a:off x="207387" y="1327153"/>
            <a:ext cx="5525911" cy="4373962"/>
          </a:xfrm>
        </p:spPr>
        <p:txBody>
          <a:bodyPr>
            <a:noAutofit/>
          </a:bodyPr>
          <a:lstStyle/>
          <a:p>
            <a:pPr>
              <a:lnSpc>
                <a:spcPct val="100000"/>
              </a:lnSpc>
            </a:pPr>
            <a:r>
              <a:rPr lang="en-US" sz="2400" b="1">
                <a:latin typeface="Batang" panose="02030600000101010101" pitchFamily="18" charset="-127"/>
                <a:ea typeface="Batang" panose="02030600000101010101" pitchFamily="18" charset="-127"/>
              </a:rPr>
              <a:t>Meet with the student to address concerns </a:t>
            </a:r>
          </a:p>
          <a:p>
            <a:pPr lvl="1">
              <a:lnSpc>
                <a:spcPct val="100000"/>
              </a:lnSpc>
            </a:pPr>
            <a:r>
              <a:rPr lang="en-US" sz="2400" b="1">
                <a:latin typeface="Batang" panose="02030600000101010101" pitchFamily="18" charset="-127"/>
                <a:ea typeface="Batang" panose="02030600000101010101" pitchFamily="18" charset="-127"/>
              </a:rPr>
              <a:t>It is best to identify them early</a:t>
            </a:r>
          </a:p>
          <a:p>
            <a:pPr lvl="1">
              <a:lnSpc>
                <a:spcPct val="100000"/>
              </a:lnSpc>
            </a:pPr>
            <a:r>
              <a:rPr lang="en-US" sz="2400" b="1">
                <a:latin typeface="Batang" panose="02030600000101010101" pitchFamily="18" charset="-127"/>
                <a:ea typeface="Batang" panose="02030600000101010101" pitchFamily="18" charset="-127"/>
              </a:rPr>
              <a:t>Address them directly and honestly</a:t>
            </a:r>
          </a:p>
          <a:p>
            <a:pPr lvl="1">
              <a:lnSpc>
                <a:spcPct val="100000"/>
              </a:lnSpc>
            </a:pPr>
            <a:r>
              <a:rPr lang="en-US" sz="2400" b="1">
                <a:latin typeface="Batang" panose="02030600000101010101" pitchFamily="18" charset="-127"/>
                <a:ea typeface="Batang" panose="02030600000101010101" pitchFamily="18" charset="-127"/>
              </a:rPr>
              <a:t>Most students will correct any issue(s) once it is addressed in supervision </a:t>
            </a:r>
          </a:p>
          <a:p>
            <a:pPr>
              <a:lnSpc>
                <a:spcPct val="100000"/>
              </a:lnSpc>
            </a:pPr>
            <a:r>
              <a:rPr lang="en-US" sz="2400" b="1">
                <a:latin typeface="Batang" panose="02030600000101010101" pitchFamily="18" charset="-127"/>
                <a:ea typeface="Batang" panose="02030600000101010101" pitchFamily="18" charset="-127"/>
              </a:rPr>
              <a:t>Document the area(s) where students need to make changes</a:t>
            </a:r>
          </a:p>
        </p:txBody>
      </p:sp>
      <p:pic>
        <p:nvPicPr>
          <p:cNvPr id="5" name="Picture 4"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7D6DA5-3895-4C7F-BBB1-2F1FC4665E6E}"/>
              </a:ext>
            </a:extLst>
          </p:cNvPr>
          <p:cNvSpPr/>
          <p:nvPr/>
        </p:nvSpPr>
        <p:spPr>
          <a:xfrm>
            <a:off x="-437484" y="6213980"/>
            <a:ext cx="13066967" cy="523220"/>
          </a:xfrm>
          <a:prstGeom prst="rect">
            <a:avLst/>
          </a:prstGeom>
        </p:spPr>
        <p:txBody>
          <a:bodyPr wrap="square">
            <a:spAutoFit/>
          </a:bodyPr>
          <a:lstStyle/>
          <a:p>
            <a:pPr lvl="1"/>
            <a:r>
              <a:rPr lang="en-US" sz="2800" b="1" i="1">
                <a:solidFill>
                  <a:schemeClr val="bg1"/>
                </a:solidFill>
                <a:latin typeface="Batang" panose="02030600000101010101" pitchFamily="18" charset="-127"/>
                <a:ea typeface="Batang" panose="02030600000101010101" pitchFamily="18" charset="-127"/>
              </a:rPr>
              <a:t>See Field Manuals for More Details: </a:t>
            </a:r>
            <a:r>
              <a:rPr lang="en-US" sz="1600" b="1" i="1">
                <a:solidFill>
                  <a:schemeClr val="bg1"/>
                </a:solidFill>
                <a:latin typeface="Batang" panose="02030600000101010101" pitchFamily="18" charset="-127"/>
                <a:ea typeface="Batang" panose="02030600000101010101" pitchFamily="18" charset="-127"/>
              </a:rPr>
              <a:t>https://www.usi.edu/liberal-arts/social-work/field-education </a:t>
            </a:r>
            <a:endParaRPr lang="en-US" sz="2800" b="1" i="1">
              <a:solidFill>
                <a:schemeClr val="bg1"/>
              </a:solidFill>
              <a:latin typeface="Batang" panose="02030600000101010101" pitchFamily="18" charset="-127"/>
              <a:ea typeface="Batang" panose="02030600000101010101" pitchFamily="18" charset="-127"/>
            </a:endParaRPr>
          </a:p>
        </p:txBody>
      </p:sp>
      <p:sp>
        <p:nvSpPr>
          <p:cNvPr id="4" name="TextBox 3"/>
          <p:cNvSpPr txBox="1"/>
          <p:nvPr/>
        </p:nvSpPr>
        <p:spPr>
          <a:xfrm>
            <a:off x="943078" y="772733"/>
            <a:ext cx="10557039" cy="584775"/>
          </a:xfrm>
          <a:prstGeom prst="rect">
            <a:avLst/>
          </a:prstGeom>
          <a:noFill/>
        </p:spPr>
        <p:txBody>
          <a:bodyPr wrap="square" rtlCol="0">
            <a:spAutoFit/>
          </a:bodyPr>
          <a:lstStyle/>
          <a:p>
            <a:r>
              <a:rPr lang="en-US" sz="3200" b="1" i="1" dirty="0">
                <a:latin typeface="Batang" panose="02030600000101010101" pitchFamily="18" charset="-127"/>
                <a:ea typeface="Batang" panose="02030600000101010101" pitchFamily="18" charset="-127"/>
              </a:rPr>
              <a:t>Prevention is best. </a:t>
            </a:r>
            <a:r>
              <a:rPr lang="en-US" sz="3200" b="1" dirty="0">
                <a:latin typeface="Batang" panose="02030600000101010101" pitchFamily="18" charset="-127"/>
                <a:ea typeface="Batang" panose="02030600000101010101" pitchFamily="18" charset="-127"/>
              </a:rPr>
              <a:t>However, if problems occur...</a:t>
            </a:r>
            <a:endParaRPr lang="en-US" sz="3200" dirty="0"/>
          </a:p>
        </p:txBody>
      </p:sp>
      <p:sp>
        <p:nvSpPr>
          <p:cNvPr id="6" name="TextBox 5"/>
          <p:cNvSpPr txBox="1"/>
          <p:nvPr/>
        </p:nvSpPr>
        <p:spPr>
          <a:xfrm>
            <a:off x="5733297" y="1357508"/>
            <a:ext cx="6251315" cy="4555093"/>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sz="2400" b="1">
                <a:latin typeface="Batang" panose="02030600000101010101" pitchFamily="18" charset="-127"/>
                <a:ea typeface="Batang" panose="02030600000101010101" pitchFamily="18" charset="-127"/>
              </a:rPr>
              <a:t>Notify the Faculty Field Liaison*</a:t>
            </a:r>
          </a:p>
          <a:p>
            <a:pPr marL="800100" lvl="1" indent="-342900">
              <a:lnSpc>
                <a:spcPct val="100000"/>
              </a:lnSpc>
              <a:buFont typeface="Arial" panose="020B0604020202020204" pitchFamily="34" charset="0"/>
              <a:buChar char="•"/>
            </a:pPr>
            <a:r>
              <a:rPr lang="en-US" sz="2400" b="1">
                <a:latin typeface="Batang" panose="02030600000101010101" pitchFamily="18" charset="-127"/>
                <a:ea typeface="Batang" panose="02030600000101010101" pitchFamily="18" charset="-127"/>
              </a:rPr>
              <a:t>A meeting between the student, liaison, &amp; supervisor may need to take place if the issue is not corrected </a:t>
            </a:r>
          </a:p>
          <a:p>
            <a:pPr marL="342900" indent="-342900">
              <a:lnSpc>
                <a:spcPct val="100000"/>
              </a:lnSpc>
              <a:buFont typeface="Arial" panose="020B0604020202020204" pitchFamily="34" charset="0"/>
              <a:buChar char="•"/>
            </a:pPr>
            <a:r>
              <a:rPr lang="en-US" sz="2400" b="1">
                <a:latin typeface="Batang" panose="02030600000101010101" pitchFamily="18" charset="-127"/>
                <a:ea typeface="Batang" panose="02030600000101010101" pitchFamily="18" charset="-127"/>
                <a:cs typeface="Arial" panose="020B0604020202020204" pitchFamily="34" charset="0"/>
              </a:rPr>
              <a:t>Immediate concerns to discuss with the Liaison: </a:t>
            </a:r>
          </a:p>
          <a:p>
            <a:pPr marL="800100" lvl="1" indent="-342900">
              <a:buFont typeface="Arial" panose="020B0604020202020204" pitchFamily="34" charset="0"/>
              <a:buChar char="•"/>
            </a:pPr>
            <a:r>
              <a:rPr lang="en-US" sz="2400" b="1">
                <a:latin typeface="Batang" panose="02030600000101010101" pitchFamily="18" charset="-127"/>
                <a:ea typeface="Batang" panose="02030600000101010101" pitchFamily="18" charset="-127"/>
                <a:cs typeface="Arial" panose="020B0604020202020204" pitchFamily="34" charset="0"/>
              </a:rPr>
              <a:t>Attendance/Tardiness Issues</a:t>
            </a:r>
          </a:p>
          <a:p>
            <a:pPr marL="800100" lvl="1" indent="-342900">
              <a:buFont typeface="Arial" panose="020B0604020202020204" pitchFamily="34" charset="0"/>
              <a:buChar char="•"/>
            </a:pPr>
            <a:r>
              <a:rPr lang="en-US" sz="2400" b="1">
                <a:latin typeface="Batang" panose="02030600000101010101" pitchFamily="18" charset="-127"/>
                <a:ea typeface="Batang" panose="02030600000101010101" pitchFamily="18" charset="-127"/>
                <a:cs typeface="Arial" panose="020B0604020202020204" pitchFamily="34" charset="0"/>
              </a:rPr>
              <a:t>Policy Violations/ Ethical issues</a:t>
            </a:r>
          </a:p>
          <a:p>
            <a:pPr marL="800100" lvl="1" indent="-342900">
              <a:buFont typeface="Arial" panose="020B0604020202020204" pitchFamily="34" charset="0"/>
              <a:buChar char="•"/>
            </a:pPr>
            <a:r>
              <a:rPr lang="en-US" sz="2400" b="1">
                <a:latin typeface="Batang" panose="02030600000101010101" pitchFamily="18" charset="-127"/>
                <a:ea typeface="Batang" panose="02030600000101010101" pitchFamily="18" charset="-127"/>
                <a:cs typeface="Arial" panose="020B0604020202020204" pitchFamily="34" charset="0"/>
              </a:rPr>
              <a:t>Student resistant to feedback</a:t>
            </a:r>
          </a:p>
          <a:p>
            <a:pPr lvl="1"/>
            <a:endParaRPr lang="en-US" sz="1200" b="1">
              <a:latin typeface="Batang" panose="02030600000101010101" pitchFamily="18" charset="-127"/>
              <a:ea typeface="Batang" panose="02030600000101010101" pitchFamily="18" charset="-127"/>
            </a:endParaRPr>
          </a:p>
          <a:p>
            <a:pPr algn="ctr"/>
            <a:r>
              <a:rPr lang="en-US" sz="2000" b="1">
                <a:solidFill>
                  <a:srgbClr val="002060"/>
                </a:solidFill>
                <a:latin typeface="Batang" panose="02030600000101010101" pitchFamily="18" charset="-127"/>
                <a:ea typeface="Batang" panose="02030600000101010101" pitchFamily="18" charset="-127"/>
              </a:rPr>
              <a:t>*Liaison may also need to involve Field Director</a:t>
            </a:r>
          </a:p>
          <a:p>
            <a:endParaRPr lang="en-US"/>
          </a:p>
        </p:txBody>
      </p:sp>
    </p:spTree>
    <p:extLst>
      <p:ext uri="{BB962C8B-B14F-4D97-AF65-F5344CB8AC3E}">
        <p14:creationId xmlns:p14="http://schemas.microsoft.com/office/powerpoint/2010/main" val="150012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5739-DC84-4671-8730-C03FF19636A2}"/>
              </a:ext>
            </a:extLst>
          </p:cNvPr>
          <p:cNvSpPr>
            <a:spLocks noGrp="1"/>
          </p:cNvSpPr>
          <p:nvPr>
            <p:ph type="title"/>
          </p:nvPr>
        </p:nvSpPr>
        <p:spPr>
          <a:xfrm>
            <a:off x="1319097" y="3177"/>
            <a:ext cx="8896350" cy="620262"/>
          </a:xfrm>
        </p:spPr>
        <p:txBody>
          <a:bodyPr>
            <a:normAutofit fontScale="90000"/>
          </a:bodyPr>
          <a:lstStyle/>
          <a:p>
            <a:pPr algn="ctr"/>
            <a:r>
              <a:rPr lang="en-US" sz="4400" b="1">
                <a:latin typeface="Batang" panose="02030600000101010101" pitchFamily="18" charset="-127"/>
                <a:ea typeface="Batang" panose="02030600000101010101" pitchFamily="18" charset="-127"/>
              </a:rPr>
              <a:t>OASAS</a:t>
            </a:r>
          </a:p>
        </p:txBody>
      </p:sp>
      <p:graphicFrame>
        <p:nvGraphicFramePr>
          <p:cNvPr id="11" name="Content Placeholder 2">
            <a:extLst>
              <a:ext uri="{FF2B5EF4-FFF2-40B4-BE49-F238E27FC236}">
                <a16:creationId xmlns:a16="http://schemas.microsoft.com/office/drawing/2014/main" id="{8FDC8390-18FC-A0A9-540E-DBAF0C352C8C}"/>
              </a:ext>
            </a:extLst>
          </p:cNvPr>
          <p:cNvGraphicFramePr>
            <a:graphicFrameLocks noGrp="1"/>
          </p:cNvGraphicFramePr>
          <p:nvPr>
            <p:ph idx="1"/>
            <p:extLst>
              <p:ext uri="{D42A27DB-BD31-4B8C-83A1-F6EECF244321}">
                <p14:modId xmlns:p14="http://schemas.microsoft.com/office/powerpoint/2010/main" val="3278467488"/>
              </p:ext>
            </p:extLst>
          </p:nvPr>
        </p:nvGraphicFramePr>
        <p:xfrm>
          <a:off x="942975" y="1851698"/>
          <a:ext cx="10763250" cy="4663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Usiacad Monog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B9B5739-DC84-4671-8730-C03FF19636A2}"/>
              </a:ext>
            </a:extLst>
          </p:cNvPr>
          <p:cNvSpPr txBox="1">
            <a:spLocks/>
          </p:cNvSpPr>
          <p:nvPr/>
        </p:nvSpPr>
        <p:spPr>
          <a:xfrm>
            <a:off x="1058446" y="802463"/>
            <a:ext cx="9784958" cy="1049235"/>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4000" b="1">
                <a:latin typeface="Batang" panose="02030600000101010101" pitchFamily="18" charset="-127"/>
                <a:ea typeface="Batang" panose="02030600000101010101" pitchFamily="18" charset="-127"/>
              </a:rPr>
              <a:t>O</a:t>
            </a:r>
            <a:r>
              <a:rPr lang="en-US" sz="4000">
                <a:latin typeface="Batang" panose="02030600000101010101" pitchFamily="18" charset="-127"/>
                <a:ea typeface="Batang" panose="02030600000101010101" pitchFamily="18" charset="-127"/>
              </a:rPr>
              <a:t>nline</a:t>
            </a:r>
            <a:r>
              <a:rPr lang="en-US" sz="4000" b="1">
                <a:latin typeface="Batang" panose="02030600000101010101" pitchFamily="18" charset="-127"/>
                <a:ea typeface="Batang" panose="02030600000101010101" pitchFamily="18" charset="-127"/>
              </a:rPr>
              <a:t> A</a:t>
            </a:r>
            <a:r>
              <a:rPr lang="en-US" sz="4000">
                <a:latin typeface="Batang" panose="02030600000101010101" pitchFamily="18" charset="-127"/>
                <a:ea typeface="Batang" panose="02030600000101010101" pitchFamily="18" charset="-127"/>
              </a:rPr>
              <a:t>dvanced</a:t>
            </a:r>
            <a:r>
              <a:rPr lang="en-US" sz="4000" b="1">
                <a:latin typeface="Batang" panose="02030600000101010101" pitchFamily="18" charset="-127"/>
                <a:ea typeface="Batang" panose="02030600000101010101" pitchFamily="18" charset="-127"/>
              </a:rPr>
              <a:t> S</a:t>
            </a:r>
            <a:r>
              <a:rPr lang="en-US" sz="4000">
                <a:latin typeface="Batang" panose="02030600000101010101" pitchFamily="18" charset="-127"/>
                <a:ea typeface="Batang" panose="02030600000101010101" pitchFamily="18" charset="-127"/>
              </a:rPr>
              <a:t>tudies</a:t>
            </a:r>
            <a:r>
              <a:rPr lang="en-US" sz="4000" b="1">
                <a:latin typeface="Batang" panose="02030600000101010101" pitchFamily="18" charset="-127"/>
                <a:ea typeface="Batang" panose="02030600000101010101" pitchFamily="18" charset="-127"/>
              </a:rPr>
              <a:t> </a:t>
            </a:r>
            <a:r>
              <a:rPr lang="en-US" sz="4000">
                <a:latin typeface="Batang" panose="02030600000101010101" pitchFamily="18" charset="-127"/>
                <a:ea typeface="Batang" panose="02030600000101010101" pitchFamily="18" charset="-127"/>
              </a:rPr>
              <a:t>in</a:t>
            </a:r>
            <a:r>
              <a:rPr lang="en-US" sz="4000" b="1">
                <a:latin typeface="Batang" panose="02030600000101010101" pitchFamily="18" charset="-127"/>
                <a:ea typeface="Batang" panose="02030600000101010101" pitchFamily="18" charset="-127"/>
              </a:rPr>
              <a:t> </a:t>
            </a:r>
          </a:p>
          <a:p>
            <a:pPr algn="ctr"/>
            <a:r>
              <a:rPr lang="en-US" sz="4000" b="1">
                <a:latin typeface="Batang" panose="02030600000101010101" pitchFamily="18" charset="-127"/>
                <a:ea typeface="Batang" panose="02030600000101010101" pitchFamily="18" charset="-127"/>
              </a:rPr>
              <a:t>A</a:t>
            </a:r>
            <a:r>
              <a:rPr lang="en-US" sz="4000">
                <a:latin typeface="Batang" panose="02030600000101010101" pitchFamily="18" charset="-127"/>
                <a:ea typeface="Batang" panose="02030600000101010101" pitchFamily="18" charset="-127"/>
              </a:rPr>
              <a:t>ddiction </a:t>
            </a:r>
            <a:r>
              <a:rPr lang="en-US" sz="4000" b="1">
                <a:latin typeface="Batang" panose="02030600000101010101" pitchFamily="18" charset="-127"/>
                <a:ea typeface="Batang" panose="02030600000101010101" pitchFamily="18" charset="-127"/>
              </a:rPr>
              <a:t>S</a:t>
            </a:r>
            <a:r>
              <a:rPr lang="en-US" sz="4000">
                <a:latin typeface="Batang" panose="02030600000101010101" pitchFamily="18" charset="-127"/>
                <a:ea typeface="Batang" panose="02030600000101010101" pitchFamily="18" charset="-127"/>
              </a:rPr>
              <a:t>cience</a:t>
            </a:r>
            <a:endParaRPr lang="en-US" sz="4000" b="1">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705396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048411" y="979610"/>
            <a:ext cx="4329694" cy="579933"/>
          </a:xfrm>
        </p:spPr>
        <p:txBody>
          <a:bodyPr>
            <a:normAutofit/>
          </a:bodyPr>
          <a:lstStyle/>
          <a:p>
            <a:pPr algn="ctr"/>
            <a:r>
              <a:rPr lang="en-US" b="1" u="sng">
                <a:solidFill>
                  <a:schemeClr val="tx1"/>
                </a:solidFill>
                <a:latin typeface="Batang" panose="02030600000101010101" pitchFamily="18" charset="-127"/>
                <a:ea typeface="Batang" panose="02030600000101010101" pitchFamily="18" charset="-127"/>
              </a:rPr>
              <a:t>Unethical Conduct</a:t>
            </a:r>
          </a:p>
        </p:txBody>
      </p:sp>
      <p:sp>
        <p:nvSpPr>
          <p:cNvPr id="2" name="Content Placeholder 1"/>
          <p:cNvSpPr>
            <a:spLocks noGrp="1"/>
          </p:cNvSpPr>
          <p:nvPr>
            <p:ph sz="half" idx="2"/>
          </p:nvPr>
        </p:nvSpPr>
        <p:spPr>
          <a:xfrm>
            <a:off x="6059269" y="1715042"/>
            <a:ext cx="5133673" cy="4487573"/>
          </a:xfrm>
        </p:spPr>
        <p:txBody>
          <a:bodyPr>
            <a:normAutofit/>
          </a:bodyPr>
          <a:lstStyle/>
          <a:p>
            <a:pPr marL="769545" lvl="1" indent="-342900">
              <a:buFont typeface="Century Gothic" pitchFamily="34" charset="0"/>
              <a:buAutoNum type="arabicPeriod"/>
            </a:pPr>
            <a:r>
              <a:rPr lang="en-US" sz="2600" b="1">
                <a:latin typeface="Batang" panose="02030600000101010101" pitchFamily="18" charset="-127"/>
                <a:ea typeface="Batang" panose="02030600000101010101" pitchFamily="18" charset="-127"/>
              </a:rPr>
              <a:t>Physical or verbal assaults </a:t>
            </a:r>
          </a:p>
          <a:p>
            <a:pPr marL="769545" lvl="1" indent="-342900">
              <a:buFont typeface="Century Gothic" pitchFamily="34" charset="0"/>
              <a:buAutoNum type="arabicPeriod"/>
            </a:pPr>
            <a:r>
              <a:rPr lang="en-US" sz="2600" b="1">
                <a:latin typeface="Batang" panose="02030600000101010101" pitchFamily="18" charset="-127"/>
                <a:ea typeface="Batang" panose="02030600000101010101" pitchFamily="18" charset="-127"/>
              </a:rPr>
              <a:t>Violation of the University alcohol and drug policy </a:t>
            </a:r>
          </a:p>
          <a:p>
            <a:pPr marL="769545" lvl="1" indent="-342900">
              <a:buFont typeface="Century Gothic" pitchFamily="34" charset="0"/>
              <a:buAutoNum type="arabicPeriod"/>
            </a:pPr>
            <a:r>
              <a:rPr lang="en-US" sz="2600" b="1">
                <a:latin typeface="Batang" panose="02030600000101010101" pitchFamily="18" charset="-127"/>
                <a:ea typeface="Batang" panose="02030600000101010101" pitchFamily="18" charset="-127"/>
              </a:rPr>
              <a:t>Sexual misconduct </a:t>
            </a:r>
          </a:p>
          <a:p>
            <a:pPr marL="769545" lvl="1" indent="-342900">
              <a:buAutoNum type="arabicPeriod"/>
            </a:pPr>
            <a:r>
              <a:rPr lang="en-US" sz="2600" b="1">
                <a:latin typeface="Batang" panose="02030600000101010101" pitchFamily="18" charset="-127"/>
                <a:ea typeface="Batang" panose="02030600000101010101" pitchFamily="18" charset="-127"/>
              </a:rPr>
              <a:t>Any violation of the NASW Code of Ethics.</a:t>
            </a:r>
          </a:p>
          <a:p>
            <a:pPr marL="426645" lvl="1" indent="0">
              <a:buNone/>
            </a:pPr>
            <a:endParaRPr lang="en-US" sz="2000" b="1"/>
          </a:p>
          <a:p>
            <a:pPr marL="426645" lvl="1" indent="0">
              <a:buNone/>
            </a:pPr>
            <a:endParaRPr lang="en-US" b="1"/>
          </a:p>
        </p:txBody>
      </p:sp>
      <p:sp>
        <p:nvSpPr>
          <p:cNvPr id="5" name="Text Placeholder 4"/>
          <p:cNvSpPr>
            <a:spLocks noGrp="1"/>
          </p:cNvSpPr>
          <p:nvPr>
            <p:ph type="body" sz="quarter" idx="3"/>
          </p:nvPr>
        </p:nvSpPr>
        <p:spPr>
          <a:xfrm>
            <a:off x="663052" y="1069921"/>
            <a:ext cx="5047263" cy="551608"/>
          </a:xfrm>
        </p:spPr>
        <p:txBody>
          <a:bodyPr>
            <a:normAutofit/>
          </a:bodyPr>
          <a:lstStyle/>
          <a:p>
            <a:pPr algn="ctr"/>
            <a:r>
              <a:rPr lang="en-US" b="1" u="sng">
                <a:solidFill>
                  <a:schemeClr val="tx1"/>
                </a:solidFill>
                <a:latin typeface="Batang" panose="02030600000101010101" pitchFamily="18" charset="-127"/>
                <a:ea typeface="Batang" panose="02030600000101010101" pitchFamily="18" charset="-127"/>
              </a:rPr>
              <a:t>Unsatisfactory Performance</a:t>
            </a:r>
          </a:p>
        </p:txBody>
      </p:sp>
      <p:sp>
        <p:nvSpPr>
          <p:cNvPr id="6" name="Content Placeholder 5"/>
          <p:cNvSpPr>
            <a:spLocks noGrp="1"/>
          </p:cNvSpPr>
          <p:nvPr>
            <p:ph sz="quarter" idx="4"/>
          </p:nvPr>
        </p:nvSpPr>
        <p:spPr>
          <a:xfrm>
            <a:off x="577970" y="1664083"/>
            <a:ext cx="5207733" cy="4268395"/>
          </a:xfrm>
        </p:spPr>
        <p:txBody>
          <a:bodyPr>
            <a:normAutofit/>
          </a:bodyPr>
          <a:lstStyle/>
          <a:p>
            <a:pPr marL="769545" lvl="1" indent="-342900">
              <a:buAutoNum type="arabicPeriod"/>
            </a:pPr>
            <a:r>
              <a:rPr lang="en-US" sz="2400" b="1">
                <a:latin typeface="Batang" panose="02030600000101010101" pitchFamily="18" charset="-127"/>
                <a:ea typeface="Batang" panose="02030600000101010101" pitchFamily="18" charset="-127"/>
              </a:rPr>
              <a:t>Violating agency policies, recordkeeping, attendance, tardiness, confidentiality, etc.</a:t>
            </a:r>
          </a:p>
          <a:p>
            <a:pPr marL="769545" lvl="1" indent="-342900">
              <a:buAutoNum type="arabicPeriod"/>
            </a:pPr>
            <a:r>
              <a:rPr lang="en-US" sz="2400" b="1">
                <a:latin typeface="Batang" panose="02030600000101010101" pitchFamily="18" charset="-127"/>
                <a:ea typeface="Batang" panose="02030600000101010101" pitchFamily="18" charset="-127"/>
              </a:rPr>
              <a:t>Inability to cooperate in the learning process with field instructors/supervisor and/or professional colleagues </a:t>
            </a:r>
          </a:p>
          <a:p>
            <a:pPr marL="769545" lvl="1" indent="-342900">
              <a:buAutoNum type="arabicPeriod"/>
            </a:pPr>
            <a:r>
              <a:rPr lang="en-US" sz="2400" b="1">
                <a:latin typeface="Batang" panose="02030600000101010101" pitchFamily="18" charset="-127"/>
                <a:ea typeface="Batang" panose="02030600000101010101" pitchFamily="18" charset="-127"/>
              </a:rPr>
              <a:t>Inability to meet learning expectations</a:t>
            </a:r>
            <a:r>
              <a:rPr lang="en-US" sz="2000" b="1">
                <a:latin typeface="Batang" panose="02030600000101010101" pitchFamily="18" charset="-127"/>
                <a:ea typeface="Batang" panose="02030600000101010101" pitchFamily="18" charset="-127"/>
              </a:rPr>
              <a:t> </a:t>
            </a:r>
          </a:p>
          <a:p>
            <a:endParaRPr lang="en-US"/>
          </a:p>
        </p:txBody>
      </p:sp>
      <p:sp>
        <p:nvSpPr>
          <p:cNvPr id="7" name="TextBox 6"/>
          <p:cNvSpPr txBox="1"/>
          <p:nvPr/>
        </p:nvSpPr>
        <p:spPr>
          <a:xfrm>
            <a:off x="6212500" y="5291069"/>
            <a:ext cx="5493725" cy="443198"/>
          </a:xfrm>
          <a:prstGeom prst="rect">
            <a:avLst/>
          </a:prstGeom>
          <a:noFill/>
        </p:spPr>
        <p:txBody>
          <a:bodyPr wrap="square" rtlCol="0">
            <a:spAutoFit/>
          </a:bodyPr>
          <a:lstStyle/>
          <a:p>
            <a:pPr algn="ctr">
              <a:lnSpc>
                <a:spcPct val="95000"/>
              </a:lnSpc>
            </a:pPr>
            <a:r>
              <a:rPr lang="en-US" sz="2400" b="1">
                <a:solidFill>
                  <a:srgbClr val="002856"/>
                </a:solidFill>
                <a:latin typeface="Batang" panose="02030600000101010101" pitchFamily="18" charset="-127"/>
                <a:ea typeface="Batang" panose="02030600000101010101" pitchFamily="18" charset="-127"/>
              </a:rPr>
              <a:t>See Field Manual for Complete List.</a:t>
            </a:r>
          </a:p>
        </p:txBody>
      </p:sp>
      <p:pic>
        <p:nvPicPr>
          <p:cNvPr id="8" name="Picture 7"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5938933" y="1715042"/>
            <a:ext cx="0" cy="4217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56995" y="-31652"/>
            <a:ext cx="9563877" cy="646331"/>
          </a:xfrm>
          <a:prstGeom prst="rect">
            <a:avLst/>
          </a:prstGeom>
        </p:spPr>
        <p:txBody>
          <a:bodyPr wrap="square">
            <a:spAutoFit/>
          </a:bodyPr>
          <a:lstStyle/>
          <a:p>
            <a:pPr algn="ctr"/>
            <a:r>
              <a:rPr lang="en-US" sz="3600" b="1">
                <a:latin typeface="Batang" panose="02030600000101010101" pitchFamily="18" charset="-127"/>
                <a:ea typeface="Batang" panose="02030600000101010101" pitchFamily="18" charset="-127"/>
              </a:rPr>
              <a:t>Some reasons for concern may include...</a:t>
            </a:r>
          </a:p>
        </p:txBody>
      </p:sp>
      <p:sp>
        <p:nvSpPr>
          <p:cNvPr id="3" name="Rectangle 2">
            <a:extLst>
              <a:ext uri="{FF2B5EF4-FFF2-40B4-BE49-F238E27FC236}">
                <a16:creationId xmlns:a16="http://schemas.microsoft.com/office/drawing/2014/main" id="{627CDE91-C6A1-9AC6-1297-FECC66235866}"/>
              </a:ext>
            </a:extLst>
          </p:cNvPr>
          <p:cNvSpPr/>
          <p:nvPr/>
        </p:nvSpPr>
        <p:spPr>
          <a:xfrm>
            <a:off x="402009" y="6194001"/>
            <a:ext cx="11387982" cy="523220"/>
          </a:xfrm>
          <a:prstGeom prst="rect">
            <a:avLst/>
          </a:prstGeom>
        </p:spPr>
        <p:txBody>
          <a:bodyPr wrap="square">
            <a:spAutoFit/>
          </a:bodyPr>
          <a:lstStyle/>
          <a:p>
            <a:pPr lvl="1"/>
            <a:r>
              <a:rPr lang="en-US" sz="2800" b="1" i="1">
                <a:solidFill>
                  <a:schemeClr val="bg1"/>
                </a:solidFill>
                <a:latin typeface="Batang" panose="02030600000101010101" pitchFamily="18" charset="-127"/>
                <a:ea typeface="Batang" panose="02030600000101010101" pitchFamily="18" charset="-127"/>
              </a:rPr>
              <a:t>https://www.usi.edu/liberal-arts/social-work/field-education </a:t>
            </a:r>
            <a:endParaRPr lang="en-US" sz="4400" b="1" i="1">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76389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542" y="29161"/>
            <a:ext cx="11017624" cy="538662"/>
          </a:xfrm>
        </p:spPr>
        <p:txBody>
          <a:bodyPr>
            <a:noAutofit/>
          </a:bodyPr>
          <a:lstStyle/>
          <a:p>
            <a:pPr algn="ctr"/>
            <a:r>
              <a:rPr lang="en-US" sz="3800" b="1">
                <a:latin typeface="Batang" panose="02030600000101010101" pitchFamily="18" charset="-127"/>
                <a:ea typeface="Batang" panose="02030600000101010101" pitchFamily="18" charset="-127"/>
              </a:rPr>
              <a:t>Promoting Professional Qualities and Priorities</a:t>
            </a:r>
            <a:endParaRPr lang="en-US" sz="3800" b="1" i="1">
              <a:latin typeface="Batang" panose="02030600000101010101" pitchFamily="18" charset="-127"/>
              <a:ea typeface="Batang" panose="02030600000101010101" pitchFamily="18" charset="-127"/>
            </a:endParaRPr>
          </a:p>
        </p:txBody>
      </p:sp>
      <p:sp>
        <p:nvSpPr>
          <p:cNvPr id="2" name="Content Placeholder 1"/>
          <p:cNvSpPr>
            <a:spLocks noGrp="1"/>
          </p:cNvSpPr>
          <p:nvPr>
            <p:ph idx="1"/>
          </p:nvPr>
        </p:nvSpPr>
        <p:spPr>
          <a:xfrm>
            <a:off x="1052423" y="919260"/>
            <a:ext cx="9859991" cy="1987842"/>
          </a:xfrm>
        </p:spPr>
        <p:txBody>
          <a:bodyPr>
            <a:normAutofit fontScale="92500" lnSpcReduction="20000"/>
          </a:bodyPr>
          <a:lstStyle/>
          <a:p>
            <a:pPr marL="0" indent="0" algn="ctr">
              <a:lnSpc>
                <a:spcPct val="100000"/>
              </a:lnSpc>
              <a:buNone/>
            </a:pPr>
            <a:r>
              <a:rPr lang="en-US" sz="2400" b="1" dirty="0">
                <a:latin typeface="Batang" panose="02030600000101010101" pitchFamily="18" charset="-127"/>
                <a:ea typeface="Batang" panose="02030600000101010101" pitchFamily="18" charset="-127"/>
              </a:rPr>
              <a:t>We have a responsibility to educate students, but we also have a responsibility to the clients we serve and to the Social Work Profession. </a:t>
            </a:r>
          </a:p>
          <a:p>
            <a:pPr marL="0" indent="0" algn="ctr">
              <a:lnSpc>
                <a:spcPct val="100000"/>
              </a:lnSpc>
              <a:buNone/>
            </a:pPr>
            <a:endParaRPr lang="en-US" sz="100" b="1" dirty="0">
              <a:latin typeface="Batang" panose="02030600000101010101" pitchFamily="18" charset="-127"/>
              <a:ea typeface="Batang" panose="02030600000101010101" pitchFamily="18" charset="-127"/>
            </a:endParaRPr>
          </a:p>
          <a:p>
            <a:pPr lvl="1">
              <a:lnSpc>
                <a:spcPct val="100000"/>
              </a:lnSpc>
            </a:pPr>
            <a:r>
              <a:rPr lang="en-US" sz="2400" b="1" dirty="0">
                <a:latin typeface="Batang" panose="02030600000101010101" pitchFamily="18" charset="-127"/>
                <a:ea typeface="Batang" panose="02030600000101010101" pitchFamily="18" charset="-127"/>
              </a:rPr>
              <a:t>As field supervisors you can help us ensure our profession is the strongest it can be. </a:t>
            </a:r>
          </a:p>
          <a:p>
            <a:pPr lvl="1">
              <a:lnSpc>
                <a:spcPct val="100000"/>
              </a:lnSpc>
            </a:pPr>
            <a:r>
              <a:rPr lang="en-US" sz="2400" b="1" dirty="0">
                <a:latin typeface="Batang" panose="02030600000101010101" pitchFamily="18" charset="-127"/>
                <a:ea typeface="Batang" panose="02030600000101010101" pitchFamily="18" charset="-127"/>
              </a:rPr>
              <a:t>Ask yourself, would you hire this person? </a:t>
            </a:r>
          </a:p>
          <a:p>
            <a:endParaRPr lang="en-US" sz="2400" b="1" dirty="0">
              <a:latin typeface="Batang" panose="02030600000101010101" pitchFamily="18" charset="-127"/>
              <a:ea typeface="Batang" panose="02030600000101010101" pitchFamily="18" charset="-127"/>
            </a:endParaRP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166" y="347897"/>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3F2E78C9-6D2C-4164-9975-4B93FD26285D}"/>
              </a:ext>
            </a:extLst>
          </p:cNvPr>
          <p:cNvSpPr txBox="1">
            <a:spLocks/>
          </p:cNvSpPr>
          <p:nvPr/>
        </p:nvSpPr>
        <p:spPr>
          <a:xfrm>
            <a:off x="346731" y="6179472"/>
            <a:ext cx="11416420" cy="67852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sz="2800" b="1">
                <a:solidFill>
                  <a:srgbClr val="F8F8F8"/>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We want to help these interns move from student to professional.</a:t>
            </a:r>
          </a:p>
        </p:txBody>
      </p:sp>
      <p:pic>
        <p:nvPicPr>
          <p:cNvPr id="6" name="Picture 4" descr="http://static1.businessinsider.com/image/509c33aaeab8ea9f66000019-620-463/college-party-drunk-students-frat.jpg?maxX=400&amp;maxY=298">
            <a:extLst>
              <a:ext uri="{FF2B5EF4-FFF2-40B4-BE49-F238E27FC236}">
                <a16:creationId xmlns:a16="http://schemas.microsoft.com/office/drawing/2014/main" id="{6C5C9391-549C-4372-BB85-A4E965E85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31" y="3023021"/>
            <a:ext cx="3698258" cy="2761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group of young professionals">
            <a:extLst>
              <a:ext uri="{FF2B5EF4-FFF2-40B4-BE49-F238E27FC236}">
                <a16:creationId xmlns:a16="http://schemas.microsoft.com/office/drawing/2014/main" id="{B96E8ABF-1C9E-490D-AF9C-589A27426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927" y="3023020"/>
            <a:ext cx="4150190" cy="2761763"/>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1">
            <a:extLst>
              <a:ext uri="{FF2B5EF4-FFF2-40B4-BE49-F238E27FC236}">
                <a16:creationId xmlns:a16="http://schemas.microsoft.com/office/drawing/2014/main" id="{BBCBDD45-2AAF-42EC-9DAF-59126CACC6D7}"/>
              </a:ext>
            </a:extLst>
          </p:cNvPr>
          <p:cNvSpPr/>
          <p:nvPr/>
        </p:nvSpPr>
        <p:spPr>
          <a:xfrm>
            <a:off x="5149972" y="3883042"/>
            <a:ext cx="1655404" cy="74566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42578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Title 2"/>
          <p:cNvSpPr txBox="1">
            <a:spLocks/>
          </p:cNvSpPr>
          <p:nvPr/>
        </p:nvSpPr>
        <p:spPr>
          <a:xfrm>
            <a:off x="849683" y="1240076"/>
            <a:ext cx="2777397" cy="45845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spcAft>
                <a:spcPts val="600"/>
              </a:spcAft>
            </a:pPr>
            <a:r>
              <a:rPr lang="en-US">
                <a:solidFill>
                  <a:srgbClr val="FFFFFF"/>
                </a:solidFill>
              </a:rPr>
              <a:t>Frequently Asked Questions (FAQs)</a:t>
            </a:r>
          </a:p>
        </p:txBody>
      </p:sp>
      <p:sp>
        <p:nvSpPr>
          <p:cNvPr id="5" name="Rectangle 4"/>
          <p:cNvSpPr/>
          <p:nvPr/>
        </p:nvSpPr>
        <p:spPr>
          <a:xfrm>
            <a:off x="4705594" y="1240077"/>
            <a:ext cx="6034827" cy="4916465"/>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700" b="1" u="sng"/>
              <a:t>How many hours does the student need to complete?</a:t>
            </a:r>
          </a:p>
          <a:p>
            <a:pPr indent="-228600" defTabSz="914400">
              <a:lnSpc>
                <a:spcPct val="110000"/>
              </a:lnSpc>
              <a:spcAft>
                <a:spcPts val="600"/>
              </a:spcAft>
              <a:buClr>
                <a:schemeClr val="accent1"/>
              </a:buClr>
              <a:buSzPct val="100000"/>
              <a:buFont typeface="Arial" panose="020B0604020202020204" pitchFamily="34" charset="0"/>
              <a:buChar char="•"/>
            </a:pPr>
            <a:endParaRPr lang="en-US" sz="1700" u="sng"/>
          </a:p>
          <a:p>
            <a:pPr marL="742950" lvl="1" indent="-228600" defTabSz="914400">
              <a:lnSpc>
                <a:spcPct val="110000"/>
              </a:lnSpc>
              <a:spcAft>
                <a:spcPts val="600"/>
              </a:spcAft>
              <a:buClr>
                <a:schemeClr val="accent1"/>
              </a:buClr>
              <a:buSzPct val="100000"/>
              <a:buFont typeface="Arial" panose="020B0604020202020204" pitchFamily="34" charset="0"/>
              <a:buChar char="•"/>
            </a:pPr>
            <a:r>
              <a:rPr lang="en-US" sz="1700"/>
              <a:t>BSW I (Fall): a minimum of 150 (~10-12 hrs/wk)</a:t>
            </a:r>
          </a:p>
          <a:p>
            <a:pPr lvl="1" indent="-228600" defTabSz="914400">
              <a:lnSpc>
                <a:spcPct val="110000"/>
              </a:lnSpc>
              <a:spcAft>
                <a:spcPts val="600"/>
              </a:spcAft>
              <a:buClr>
                <a:schemeClr val="accent1"/>
              </a:buClr>
              <a:buSzPct val="100000"/>
              <a:buFont typeface="Arial" panose="020B0604020202020204" pitchFamily="34" charset="0"/>
              <a:buChar char="•"/>
            </a:pPr>
            <a:endParaRPr lang="en-US" sz="1700"/>
          </a:p>
          <a:p>
            <a:pPr marL="742950" lvl="1" indent="-228600" defTabSz="914400">
              <a:lnSpc>
                <a:spcPct val="110000"/>
              </a:lnSpc>
              <a:spcAft>
                <a:spcPts val="600"/>
              </a:spcAft>
              <a:buClr>
                <a:schemeClr val="accent1"/>
              </a:buClr>
              <a:buSzPct val="100000"/>
              <a:buFont typeface="Arial" panose="020B0604020202020204" pitchFamily="34" charset="0"/>
              <a:buChar char="•"/>
            </a:pPr>
            <a:r>
              <a:rPr lang="en-US" sz="1700"/>
              <a:t>BSW II (Spring): a minimum of 300 (~20-22 hrs/wk)</a:t>
            </a:r>
          </a:p>
          <a:p>
            <a:pPr lvl="1" indent="-228600" defTabSz="914400">
              <a:lnSpc>
                <a:spcPct val="110000"/>
              </a:lnSpc>
              <a:spcAft>
                <a:spcPts val="600"/>
              </a:spcAft>
              <a:buClr>
                <a:schemeClr val="accent1"/>
              </a:buClr>
              <a:buSzPct val="100000"/>
              <a:buFont typeface="Arial" panose="020B0604020202020204" pitchFamily="34" charset="0"/>
              <a:buChar char="•"/>
            </a:pPr>
            <a:endParaRPr lang="en-US" sz="1700"/>
          </a:p>
          <a:p>
            <a:pPr marL="742950" lvl="1" indent="-228600" defTabSz="914400">
              <a:lnSpc>
                <a:spcPct val="110000"/>
              </a:lnSpc>
              <a:spcAft>
                <a:spcPts val="600"/>
              </a:spcAft>
              <a:buClr>
                <a:schemeClr val="accent1"/>
              </a:buClr>
              <a:buSzPct val="100000"/>
              <a:buFont typeface="Arial" panose="020B0604020202020204" pitchFamily="34" charset="0"/>
              <a:buChar char="•"/>
            </a:pPr>
            <a:r>
              <a:rPr lang="en-US" sz="1700"/>
              <a:t>MSW I (Spring): a minimum of 425 (~28 -30 hrs/wk)</a:t>
            </a:r>
          </a:p>
          <a:p>
            <a:pPr lvl="1" indent="-228600" defTabSz="914400">
              <a:lnSpc>
                <a:spcPct val="110000"/>
              </a:lnSpc>
              <a:spcAft>
                <a:spcPts val="600"/>
              </a:spcAft>
              <a:buClr>
                <a:schemeClr val="accent1"/>
              </a:buClr>
              <a:buSzPct val="100000"/>
              <a:buFont typeface="Arial" panose="020B0604020202020204" pitchFamily="34" charset="0"/>
              <a:buChar char="•"/>
            </a:pPr>
            <a:endParaRPr lang="en-US" sz="1700"/>
          </a:p>
          <a:p>
            <a:pPr marL="742950" lvl="1" indent="-228600" defTabSz="914400">
              <a:lnSpc>
                <a:spcPct val="110000"/>
              </a:lnSpc>
              <a:spcAft>
                <a:spcPts val="600"/>
              </a:spcAft>
              <a:buClr>
                <a:schemeClr val="accent1"/>
              </a:buClr>
              <a:buSzPct val="100000"/>
              <a:buFont typeface="Arial" panose="020B0604020202020204" pitchFamily="34" charset="0"/>
              <a:buChar char="•"/>
            </a:pPr>
            <a:r>
              <a:rPr lang="en-US" sz="1700"/>
              <a:t>MSW II (Fall and Spring): a minimum of 600 total </a:t>
            </a:r>
          </a:p>
          <a:p>
            <a:pPr marL="1200150" lvl="2" indent="-228600" defTabSz="914400">
              <a:lnSpc>
                <a:spcPct val="110000"/>
              </a:lnSpc>
              <a:spcAft>
                <a:spcPts val="600"/>
              </a:spcAft>
              <a:buClr>
                <a:schemeClr val="accent1"/>
              </a:buClr>
              <a:buSzPct val="100000"/>
              <a:buFont typeface="Arial" panose="020B0604020202020204" pitchFamily="34" charset="0"/>
              <a:buChar char="•"/>
            </a:pPr>
            <a:r>
              <a:rPr lang="en-US" sz="1700"/>
              <a:t>at least 300 each semester (~20-22 hrs/wk)</a:t>
            </a:r>
          </a:p>
          <a:p>
            <a:pPr marL="1200150" lvl="2" indent="-228600" defTabSz="914400">
              <a:lnSpc>
                <a:spcPct val="110000"/>
              </a:lnSpc>
              <a:spcAft>
                <a:spcPts val="600"/>
              </a:spcAft>
              <a:buClr>
                <a:schemeClr val="accent1"/>
              </a:buClr>
              <a:buSzPct val="100000"/>
              <a:buFont typeface="Arial" panose="020B0604020202020204" pitchFamily="34" charset="0"/>
              <a:buChar char="•"/>
            </a:pPr>
            <a:r>
              <a:rPr lang="en-US" sz="1700"/>
              <a:t>OASAS: a minimum of 700 clock hours (350 each semester (~ 23 – 25 hrs/wk)</a:t>
            </a:r>
          </a:p>
          <a:p>
            <a:pPr marL="1200150" lvl="2" indent="-228600" defTabSz="914400">
              <a:lnSpc>
                <a:spcPct val="110000"/>
              </a:lnSpc>
              <a:spcAft>
                <a:spcPts val="600"/>
              </a:spcAft>
              <a:buClr>
                <a:schemeClr val="accent1"/>
              </a:buClr>
              <a:buSzPct val="100000"/>
              <a:buFont typeface="Arial" panose="020B0604020202020204" pitchFamily="34" charset="0"/>
              <a:buChar char="•"/>
            </a:pPr>
            <a:endParaRPr lang="en-US" sz="1700"/>
          </a:p>
          <a:p>
            <a:pPr marL="1200150" lvl="2" indent="-228600" defTabSz="914400">
              <a:lnSpc>
                <a:spcPct val="110000"/>
              </a:lnSpc>
              <a:spcAft>
                <a:spcPts val="600"/>
              </a:spcAft>
              <a:buClr>
                <a:schemeClr val="accent1"/>
              </a:buClr>
              <a:buSzPct val="100000"/>
              <a:buFont typeface="Arial" panose="020B0604020202020204" pitchFamily="34" charset="0"/>
              <a:buChar char="•"/>
            </a:pPr>
            <a:endParaRPr lang="en-US" sz="1700" b="1"/>
          </a:p>
          <a:p>
            <a:pPr indent="-228600" defTabSz="914400">
              <a:lnSpc>
                <a:spcPct val="110000"/>
              </a:lnSpc>
              <a:spcAft>
                <a:spcPts val="600"/>
              </a:spcAft>
              <a:buClr>
                <a:schemeClr val="accent1"/>
              </a:buClr>
              <a:buSzPct val="100000"/>
              <a:buFont typeface="Arial" panose="020B0604020202020204" pitchFamily="34" charset="0"/>
              <a:buChar char="•"/>
            </a:pPr>
            <a:endParaRPr lang="en-US" sz="1700"/>
          </a:p>
          <a:p>
            <a:pPr indent="-228600" defTabSz="914400">
              <a:lnSpc>
                <a:spcPct val="110000"/>
              </a:lnSpc>
              <a:spcAft>
                <a:spcPts val="600"/>
              </a:spcAft>
              <a:buClr>
                <a:schemeClr val="accent1"/>
              </a:buClr>
              <a:buSzPct val="100000"/>
              <a:buFont typeface="Arial" panose="020B0604020202020204" pitchFamily="34" charset="0"/>
              <a:buChar char="•"/>
            </a:pPr>
            <a:endParaRPr lang="en-US" sz="1700"/>
          </a:p>
          <a:p>
            <a:pPr indent="-228600" defTabSz="914400">
              <a:lnSpc>
                <a:spcPct val="110000"/>
              </a:lnSpc>
              <a:spcAft>
                <a:spcPts val="600"/>
              </a:spcAft>
              <a:buClr>
                <a:schemeClr val="accent1"/>
              </a:buClr>
              <a:buSzPct val="100000"/>
              <a:buFont typeface="Arial" panose="020B0604020202020204" pitchFamily="34" charset="0"/>
              <a:buChar char="•"/>
            </a:pPr>
            <a:endParaRPr lang="en-US" sz="1700"/>
          </a:p>
        </p:txBody>
      </p:sp>
      <p:pic>
        <p:nvPicPr>
          <p:cNvPr id="6" name="Picture 5"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1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2376567-6A41-490C-AA30-DD36FE9B0851}"/>
              </a:ext>
            </a:extLst>
          </p:cNvPr>
          <p:cNvSpPr/>
          <p:nvPr/>
        </p:nvSpPr>
        <p:spPr>
          <a:xfrm>
            <a:off x="446484" y="1236524"/>
            <a:ext cx="6536923" cy="4723857"/>
          </a:xfrm>
          <a:prstGeom prst="rect">
            <a:avLst/>
          </a:prstGeom>
        </p:spPr>
        <p:txBody>
          <a:bodyPr wrap="square">
            <a:spAutoFit/>
          </a:bodyPr>
          <a:lstStyle/>
          <a:p>
            <a:r>
              <a:rPr lang="en-US" sz="2600" b="1" u="sng">
                <a:latin typeface="Batang" panose="02030600000101010101" pitchFamily="18" charset="-127"/>
                <a:ea typeface="Batang" panose="02030600000101010101" pitchFamily="18" charset="-127"/>
                <a:cs typeface="Arial" panose="020B0604020202020204" pitchFamily="34" charset="0"/>
              </a:rPr>
              <a:t>When can the students intern?</a:t>
            </a:r>
            <a:endParaRPr lang="en-US" sz="2600">
              <a:latin typeface="Batang" panose="02030600000101010101" pitchFamily="18" charset="-127"/>
              <a:ea typeface="Batang" panose="02030600000101010101" pitchFamily="18" charset="-127"/>
              <a:cs typeface="Arial" panose="020B0604020202020204" pitchFamily="34" charset="0"/>
            </a:endParaRPr>
          </a:p>
          <a:p>
            <a:pPr>
              <a:lnSpc>
                <a:spcPct val="107000"/>
              </a:lnSpc>
            </a:pPr>
            <a:r>
              <a:rPr lang="en-US" sz="2600">
                <a:latin typeface="Batang" panose="02030600000101010101" pitchFamily="18" charset="-127"/>
                <a:ea typeface="Batang" panose="02030600000101010101" pitchFamily="18" charset="-127"/>
                <a:cs typeface="Arial" panose="020B0604020202020204" pitchFamily="34" charset="0"/>
              </a:rPr>
              <a:t>Students can earn internship hours when the university is open </a:t>
            </a:r>
            <a:r>
              <a:rPr lang="en-US" sz="2600" u="sng">
                <a:latin typeface="Batang" panose="02030600000101010101" pitchFamily="18" charset="-127"/>
                <a:ea typeface="Batang" panose="02030600000101010101" pitchFamily="18" charset="-127"/>
                <a:cs typeface="Arial" panose="020B0604020202020204" pitchFamily="34" charset="0"/>
              </a:rPr>
              <a:t>and</a:t>
            </a:r>
            <a:r>
              <a:rPr lang="en-US" sz="2600">
                <a:latin typeface="Batang" panose="02030600000101010101" pitchFamily="18" charset="-127"/>
                <a:ea typeface="Batang" panose="02030600000101010101" pitchFamily="18" charset="-127"/>
                <a:cs typeface="Arial" panose="020B0604020202020204" pitchFamily="34" charset="0"/>
              </a:rPr>
              <a:t> when they have supervision.</a:t>
            </a:r>
          </a:p>
          <a:p>
            <a:pPr>
              <a:lnSpc>
                <a:spcPct val="107000"/>
              </a:lnSpc>
            </a:pPr>
            <a:endParaRPr lang="en-US" sz="1200" i="1">
              <a:latin typeface="Batang" panose="02030600000101010101" pitchFamily="18" charset="-127"/>
              <a:ea typeface="Batang" panose="02030600000101010101" pitchFamily="18" charset="-127"/>
              <a:cs typeface="Arial" panose="020B0604020202020204" pitchFamily="34" charset="0"/>
            </a:endParaRPr>
          </a:p>
          <a:p>
            <a:r>
              <a:rPr lang="en-US" sz="2600" b="1" u="sng">
                <a:latin typeface="Batang" panose="02030600000101010101" pitchFamily="18" charset="-127"/>
                <a:ea typeface="Batang" panose="02030600000101010101" pitchFamily="18" charset="-127"/>
                <a:cs typeface="Arial" panose="020B0604020202020204" pitchFamily="34" charset="0"/>
              </a:rPr>
              <a:t>When is the University closed?</a:t>
            </a:r>
            <a:r>
              <a:rPr lang="en-US" sz="2600" b="1">
                <a:latin typeface="Batang" panose="02030600000101010101" pitchFamily="18" charset="-127"/>
                <a:ea typeface="Batang" panose="02030600000101010101" pitchFamily="18" charset="-127"/>
                <a:cs typeface="Arial" panose="020B0604020202020204" pitchFamily="34" charset="0"/>
              </a:rPr>
              <a:t> </a:t>
            </a:r>
            <a:endParaRPr lang="en-US" sz="2600">
              <a:latin typeface="Batang" panose="02030600000101010101" pitchFamily="18" charset="-127"/>
              <a:ea typeface="Batang" panose="02030600000101010101" pitchFamily="18" charset="-127"/>
              <a:cs typeface="Arial" panose="020B0604020202020204" pitchFamily="34" charset="0"/>
            </a:endParaRPr>
          </a:p>
          <a:p>
            <a:r>
              <a:rPr lang="en-US" sz="2600">
                <a:latin typeface="Batang" panose="02030600000101010101" pitchFamily="18" charset="-127"/>
                <a:ea typeface="Batang" panose="02030600000101010101" pitchFamily="18" charset="-127"/>
                <a:cs typeface="Arial" panose="020B0604020202020204" pitchFamily="34" charset="0"/>
              </a:rPr>
              <a:t>Scheduled closings are listed here. However, please note that if the university closes for an unexpected reason, such as weather, students </a:t>
            </a:r>
            <a:r>
              <a:rPr lang="en-US" sz="2600" i="1">
                <a:latin typeface="Batang" panose="02030600000101010101" pitchFamily="18" charset="-127"/>
                <a:ea typeface="Batang" panose="02030600000101010101" pitchFamily="18" charset="-127"/>
                <a:cs typeface="Arial" panose="020B0604020202020204" pitchFamily="34" charset="0"/>
              </a:rPr>
              <a:t>cannot </a:t>
            </a:r>
            <a:r>
              <a:rPr lang="en-US" sz="2600">
                <a:latin typeface="Batang" panose="02030600000101010101" pitchFamily="18" charset="-127"/>
                <a:ea typeface="Batang" panose="02030600000101010101" pitchFamily="18" charset="-127"/>
                <a:cs typeface="Arial" panose="020B0604020202020204" pitchFamily="34" charset="0"/>
              </a:rPr>
              <a:t>accumulate internship hours.</a:t>
            </a:r>
          </a:p>
          <a:p>
            <a:pPr>
              <a:lnSpc>
                <a:spcPct val="107000"/>
              </a:lnSpc>
            </a:pPr>
            <a:endParaRPr lang="en-US" sz="2400" i="1">
              <a:latin typeface="Batang" panose="02030600000101010101" pitchFamily="18" charset="-127"/>
              <a:ea typeface="Batang" panose="02030600000101010101" pitchFamily="18" charset="-127"/>
              <a:cs typeface="Arial" panose="020B0604020202020204" pitchFamily="34" charset="0"/>
            </a:endParaRPr>
          </a:p>
        </p:txBody>
      </p:sp>
      <p:sp>
        <p:nvSpPr>
          <p:cNvPr id="7" name="Title 1"/>
          <p:cNvSpPr txBox="1">
            <a:spLocks/>
          </p:cNvSpPr>
          <p:nvPr/>
        </p:nvSpPr>
        <p:spPr>
          <a:xfrm>
            <a:off x="3932820" y="-157154"/>
            <a:ext cx="3931714" cy="8221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i="0" kern="1200" cap="none">
                <a:solidFill>
                  <a:schemeClr val="tx1"/>
                </a:solidFill>
                <a:effectLst/>
                <a:latin typeface="+mj-lt"/>
                <a:ea typeface="+mj-ea"/>
                <a:cs typeface="+mj-cs"/>
              </a:defRPr>
            </a:lvl1pPr>
          </a:lstStyle>
          <a:p>
            <a:r>
              <a:rPr lang="en-US" sz="4000" b="1">
                <a:latin typeface="Batang" panose="02030600000101010101" pitchFamily="18" charset="-127"/>
                <a:ea typeface="Batang" panose="02030600000101010101" pitchFamily="18" charset="-127"/>
              </a:rPr>
              <a:t>FAQs</a:t>
            </a:r>
            <a:r>
              <a:rPr lang="en-US" b="1">
                <a:latin typeface="Batang" panose="02030600000101010101" pitchFamily="18" charset="-127"/>
                <a:ea typeface="Batang" panose="02030600000101010101" pitchFamily="18" charset="-127"/>
              </a:rPr>
              <a:t> </a:t>
            </a:r>
            <a:r>
              <a:rPr lang="en-US" sz="2400" b="1">
                <a:latin typeface="Batang" panose="02030600000101010101" pitchFamily="18" charset="-127"/>
                <a:ea typeface="Batang" panose="02030600000101010101" pitchFamily="18" charset="-127"/>
              </a:rPr>
              <a:t>(continued)</a:t>
            </a:r>
            <a:r>
              <a:rPr lang="en-US" sz="2800">
                <a:highlight>
                  <a:srgbClr val="FFFF00"/>
                </a:highlight>
              </a:rPr>
              <a:t>	</a:t>
            </a:r>
            <a:endParaRPr lang="en-US">
              <a:highlight>
                <a:srgbClr val="FFFF00"/>
              </a:highlight>
            </a:endParaRPr>
          </a:p>
        </p:txBody>
      </p:sp>
      <p:pic>
        <p:nvPicPr>
          <p:cNvPr id="2" name="Picture 1" descr="A white paper with black text and numbers&#10;&#10;AI-generated content may be incorrect.">
            <a:extLst>
              <a:ext uri="{FF2B5EF4-FFF2-40B4-BE49-F238E27FC236}">
                <a16:creationId xmlns:a16="http://schemas.microsoft.com/office/drawing/2014/main" id="{A4D3CAC0-D812-4BF3-623B-85D8EB6A6A1E}"/>
              </a:ext>
            </a:extLst>
          </p:cNvPr>
          <p:cNvPicPr>
            <a:picLocks noChangeAspect="1"/>
          </p:cNvPicPr>
          <p:nvPr/>
        </p:nvPicPr>
        <p:blipFill>
          <a:blip r:embed="rId3"/>
          <a:stretch>
            <a:fillRect/>
          </a:stretch>
        </p:blipFill>
        <p:spPr>
          <a:xfrm>
            <a:off x="6293546" y="1133409"/>
            <a:ext cx="5554773" cy="4601620"/>
          </a:xfrm>
          <a:prstGeom prst="rect">
            <a:avLst/>
          </a:prstGeom>
        </p:spPr>
      </p:pic>
    </p:spTree>
    <p:extLst>
      <p:ext uri="{BB962C8B-B14F-4D97-AF65-F5344CB8AC3E}">
        <p14:creationId xmlns:p14="http://schemas.microsoft.com/office/powerpoint/2010/main" val="7606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9683" y="1240076"/>
            <a:ext cx="2777397" cy="4584527"/>
          </a:xfrm>
        </p:spPr>
        <p:txBody>
          <a:bodyPr vert="horz" lIns="91440" tIns="45720" rIns="91440" bIns="45720" rtlCol="0" anchor="t">
            <a:normAutofit/>
          </a:bodyPr>
          <a:lstStyle/>
          <a:p>
            <a:r>
              <a:rPr lang="en-US">
                <a:solidFill>
                  <a:srgbClr val="FFFFFF"/>
                </a:solidFill>
              </a:rPr>
              <a:t>FAQs (continued)	</a:t>
            </a:r>
          </a:p>
        </p:txBody>
      </p:sp>
      <p:sp>
        <p:nvSpPr>
          <p:cNvPr id="5" name="Rectangle 4"/>
          <p:cNvSpPr/>
          <p:nvPr/>
        </p:nvSpPr>
        <p:spPr>
          <a:xfrm>
            <a:off x="4531571" y="736730"/>
            <a:ext cx="7329390" cy="6104249"/>
          </a:xfrm>
          <a:prstGeom prst="rect">
            <a:avLst/>
          </a:prstGeom>
        </p:spPr>
        <p:txBody>
          <a:bodyPr vert="horz" lIns="91440" tIns="45720" rIns="91440" bIns="45720" rtlCol="0" anchor="t">
            <a:normAutofit fontScale="92500" lnSpcReduction="10000"/>
          </a:bodyPr>
          <a:lstStyle/>
          <a:p>
            <a:pPr indent="-228600" defTabSz="914400">
              <a:lnSpc>
                <a:spcPct val="110000"/>
              </a:lnSpc>
              <a:spcAft>
                <a:spcPts val="600"/>
              </a:spcAft>
              <a:buClr>
                <a:schemeClr val="accent1"/>
              </a:buClr>
              <a:buSzPct val="100000"/>
              <a:buFont typeface="Arial" panose="020B0604020202020204" pitchFamily="34" charset="0"/>
              <a:buChar char="•"/>
            </a:pPr>
            <a:endParaRPr lang="en-US" sz="1700" b="1" u="sng"/>
          </a:p>
          <a:p>
            <a:pPr indent="-228600" defTabSz="914400">
              <a:lnSpc>
                <a:spcPct val="110000"/>
              </a:lnSpc>
              <a:spcAft>
                <a:spcPts val="600"/>
              </a:spcAft>
              <a:buClr>
                <a:schemeClr val="accent1"/>
              </a:buClr>
              <a:buSzPct val="100000"/>
              <a:buFont typeface="Arial" panose="020B0604020202020204" pitchFamily="34" charset="0"/>
              <a:buChar char="•"/>
            </a:pPr>
            <a:r>
              <a:rPr lang="en-US" sz="2400" b="1" u="sng"/>
              <a:t>What if my intern does not complete all their necessary hours?</a:t>
            </a:r>
          </a:p>
          <a:p>
            <a:pPr indent="-228600" defTabSz="914400">
              <a:lnSpc>
                <a:spcPct val="110000"/>
              </a:lnSpc>
              <a:spcAft>
                <a:spcPts val="600"/>
              </a:spcAft>
              <a:buClr>
                <a:schemeClr val="accent1"/>
              </a:buClr>
              <a:buSzPct val="100000"/>
              <a:buFont typeface="Arial" panose="020B0604020202020204" pitchFamily="34" charset="0"/>
              <a:buChar char="•"/>
            </a:pPr>
            <a:r>
              <a:rPr lang="en-US" sz="2400"/>
              <a:t>Students may continue to obtain their full number of hours during finals. However, the goal is for them to have all their hours completed before finals week. Please contact the USI Faculty Field Liaison if this issue arises. </a:t>
            </a:r>
            <a:endParaRPr lang="en-US" sz="2400" b="1" u="sng"/>
          </a:p>
          <a:p>
            <a:pPr indent="-228600" defTabSz="914400">
              <a:lnSpc>
                <a:spcPct val="110000"/>
              </a:lnSpc>
              <a:spcAft>
                <a:spcPts val="600"/>
              </a:spcAft>
              <a:buClr>
                <a:schemeClr val="accent1"/>
              </a:buClr>
              <a:buSzPct val="100000"/>
              <a:buFont typeface="Arial" panose="020B0604020202020204" pitchFamily="34" charset="0"/>
              <a:buChar char="•"/>
            </a:pPr>
            <a:endParaRPr lang="en-US" sz="2400" b="1" u="sng"/>
          </a:p>
          <a:p>
            <a:pPr indent="-228600" defTabSz="914400">
              <a:lnSpc>
                <a:spcPct val="110000"/>
              </a:lnSpc>
              <a:spcAft>
                <a:spcPts val="600"/>
              </a:spcAft>
              <a:buClr>
                <a:schemeClr val="accent1"/>
              </a:buClr>
              <a:buSzPct val="100000"/>
              <a:buFont typeface="Arial" panose="020B0604020202020204" pitchFamily="34" charset="0"/>
              <a:buChar char="•"/>
            </a:pPr>
            <a:r>
              <a:rPr lang="en-US" sz="2400" b="1" u="sng"/>
              <a:t>Is the student allowed to attend any events or agencies outside  of the one they are interning at?</a:t>
            </a:r>
            <a:endParaRPr lang="en-US" sz="2400" u="sng"/>
          </a:p>
          <a:p>
            <a:pPr indent="-228600" defTabSz="914400">
              <a:lnSpc>
                <a:spcPct val="110000"/>
              </a:lnSpc>
              <a:spcAft>
                <a:spcPts val="600"/>
              </a:spcAft>
              <a:buClr>
                <a:schemeClr val="accent1"/>
              </a:buClr>
              <a:buSzPct val="100000"/>
              <a:buFont typeface="Arial" panose="020B0604020202020204" pitchFamily="34" charset="0"/>
              <a:buChar char="•"/>
            </a:pPr>
            <a:r>
              <a:rPr lang="en-US" sz="2400"/>
              <a:t>Yes, we encourage students to gain a diverse experience. We also encourage them to attend trainings and visit other agencies, while gaining field hours, </a:t>
            </a:r>
            <a:r>
              <a:rPr lang="en-US" sz="2400" i="1"/>
              <a:t>if</a:t>
            </a:r>
            <a:r>
              <a:rPr lang="en-US" sz="2400"/>
              <a:t> approved by the agency. (This may assist students with obtaining all their required hours.)</a:t>
            </a:r>
          </a:p>
          <a:p>
            <a:pPr indent="-228600" defTabSz="914400">
              <a:lnSpc>
                <a:spcPct val="110000"/>
              </a:lnSpc>
              <a:spcAft>
                <a:spcPts val="600"/>
              </a:spcAft>
              <a:buClr>
                <a:schemeClr val="accent1"/>
              </a:buClr>
              <a:buSzPct val="100000"/>
              <a:buFont typeface="Arial" panose="020B0604020202020204" pitchFamily="34" charset="0"/>
              <a:buChar char="•"/>
            </a:pPr>
            <a:endParaRPr lang="en-US" sz="1700"/>
          </a:p>
          <a:p>
            <a:pPr indent="-228600" defTabSz="914400">
              <a:lnSpc>
                <a:spcPct val="110000"/>
              </a:lnSpc>
              <a:spcAft>
                <a:spcPts val="600"/>
              </a:spcAft>
              <a:buClr>
                <a:schemeClr val="accent1"/>
              </a:buClr>
              <a:buSzPct val="100000"/>
              <a:buFont typeface="Arial" panose="020B0604020202020204" pitchFamily="34" charset="0"/>
              <a:buChar char="•"/>
            </a:pPr>
            <a:endParaRPr lang="en-US" sz="1700"/>
          </a:p>
        </p:txBody>
      </p:sp>
      <p:pic>
        <p:nvPicPr>
          <p:cNvPr id="6" name="Picture 5"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4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49683" y="1240076"/>
            <a:ext cx="2777397" cy="4584527"/>
          </a:xfrm>
        </p:spPr>
        <p:txBody>
          <a:bodyPr vert="horz" lIns="91440" tIns="45720" rIns="91440" bIns="45720" rtlCol="0" anchor="t">
            <a:normAutofit/>
          </a:bodyPr>
          <a:lstStyle/>
          <a:p>
            <a:r>
              <a:rPr lang="en-US">
                <a:solidFill>
                  <a:srgbClr val="FFFFFF"/>
                </a:solidFill>
              </a:rPr>
              <a:t>FAQs (continued)	</a:t>
            </a:r>
          </a:p>
        </p:txBody>
      </p:sp>
      <p:sp>
        <p:nvSpPr>
          <p:cNvPr id="5" name="Rectangle 4"/>
          <p:cNvSpPr/>
          <p:nvPr/>
        </p:nvSpPr>
        <p:spPr>
          <a:xfrm>
            <a:off x="4609707" y="603315"/>
            <a:ext cx="6890993" cy="6140111"/>
          </a:xfrm>
          <a:prstGeom prst="rect">
            <a:avLst/>
          </a:prstGeom>
        </p:spPr>
        <p:txBody>
          <a:bodyPr vert="horz" lIns="91440" tIns="45720" rIns="91440" bIns="45720" rtlCol="0" anchor="t">
            <a:no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600" b="1" u="sng" dirty="0"/>
              <a:t>What are the BSW Agency Field Instructor/Supervisor qualifications?</a:t>
            </a:r>
            <a:endParaRPr lang="en-US" sz="1600" u="sng" dirty="0"/>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Hold a BSW degree from an accredited school of social work</a:t>
            </a:r>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Have an LBSW, LSW, or LCSW</a:t>
            </a:r>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Have at least two years post BSW experience and one year in current position</a:t>
            </a:r>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Be certified by USI Field Education</a:t>
            </a:r>
            <a:r>
              <a:rPr lang="en-US" sz="1600" b="1" dirty="0"/>
              <a:t> </a:t>
            </a:r>
          </a:p>
          <a:p>
            <a:pPr marL="457200" indent="-228600" defTabSz="914400">
              <a:lnSpc>
                <a:spcPct val="110000"/>
              </a:lnSpc>
              <a:spcAft>
                <a:spcPts val="600"/>
              </a:spcAft>
              <a:buClr>
                <a:schemeClr val="accent1"/>
              </a:buClr>
              <a:buSzPct val="100000"/>
              <a:buFont typeface="Arial" panose="020B0604020202020204" pitchFamily="34" charset="0"/>
              <a:buChar char="•"/>
            </a:pPr>
            <a:r>
              <a:rPr lang="en-US" sz="1600" dirty="0"/>
              <a:t> </a:t>
            </a:r>
          </a:p>
          <a:p>
            <a:pPr indent="-228600" defTabSz="914400">
              <a:lnSpc>
                <a:spcPct val="110000"/>
              </a:lnSpc>
              <a:spcAft>
                <a:spcPts val="600"/>
              </a:spcAft>
              <a:buClr>
                <a:schemeClr val="accent1"/>
              </a:buClr>
              <a:buSzPct val="100000"/>
              <a:buFont typeface="Arial" panose="020B0604020202020204" pitchFamily="34" charset="0"/>
              <a:buChar char="•"/>
            </a:pPr>
            <a:r>
              <a:rPr lang="en-US" sz="1600" b="1" u="sng" dirty="0"/>
              <a:t>What are the MSW Agency Field Instructor/Supervisor qualifications?</a:t>
            </a:r>
            <a:endParaRPr lang="en-US" sz="1600" u="sng" dirty="0"/>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Hold an MSW degree from an accredited school of social work</a:t>
            </a:r>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Have an LCSW</a:t>
            </a:r>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Have at least two years post MSW experience and one year in current position</a:t>
            </a:r>
          </a:p>
          <a:p>
            <a:pPr marL="800100" lvl="1" indent="-228600" defTabSz="914400">
              <a:lnSpc>
                <a:spcPct val="110000"/>
              </a:lnSpc>
              <a:spcAft>
                <a:spcPts val="600"/>
              </a:spcAft>
              <a:buClr>
                <a:schemeClr val="accent1"/>
              </a:buClr>
              <a:buSzPct val="100000"/>
              <a:buFont typeface="Arial" panose="020B0604020202020204" pitchFamily="34" charset="0"/>
              <a:buChar char="•"/>
            </a:pPr>
            <a:r>
              <a:rPr lang="en-US" sz="1600" dirty="0"/>
              <a:t>Be certified by USI Field Education</a:t>
            </a:r>
            <a:r>
              <a:rPr lang="en-US" sz="1600" b="1" dirty="0"/>
              <a:t> </a:t>
            </a: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653" y="815964"/>
            <a:ext cx="6468814" cy="5498813"/>
          </a:xfrm>
          <a:prstGeom prst="rect">
            <a:avLst/>
          </a:prstGeom>
        </p:spPr>
        <p:txBody>
          <a:bodyPr wrap="square">
            <a:spAutoFit/>
          </a:bodyPr>
          <a:lstStyle/>
          <a:p>
            <a:pPr>
              <a:lnSpc>
                <a:spcPct val="107000"/>
              </a:lnSpc>
            </a:pPr>
            <a:r>
              <a:rPr lang="en-US" sz="2800" b="1" u="sng">
                <a:latin typeface="Batang" panose="02030600000101010101" pitchFamily="18" charset="-127"/>
                <a:ea typeface="Batang" panose="02030600000101010101" pitchFamily="18" charset="-127"/>
                <a:cs typeface="Arial" panose="020B0604020202020204" pitchFamily="34" charset="0"/>
              </a:rPr>
              <a:t>Students</a:t>
            </a:r>
          </a:p>
          <a:p>
            <a:pPr marL="342900"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Safety Slides (CSWE Requirement)</a:t>
            </a:r>
          </a:p>
          <a:p>
            <a:pPr marL="800100" lvl="1"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Personal, Office, Community, and Health</a:t>
            </a:r>
          </a:p>
          <a:p>
            <a:pPr marL="342900"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Health &amp; Safety Self-Screening</a:t>
            </a:r>
          </a:p>
          <a:p>
            <a:pPr marL="800100" lvl="1"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Are you ready, healthy, and able to enter field currently?</a:t>
            </a:r>
          </a:p>
          <a:p>
            <a:pPr marL="342900"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Practicum Participation Waiver</a:t>
            </a:r>
          </a:p>
          <a:p>
            <a:pPr marL="342900"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Emergency Event Guide</a:t>
            </a:r>
          </a:p>
          <a:p>
            <a:pPr marL="800100" lvl="1" indent="-342900">
              <a:lnSpc>
                <a:spcPct val="107000"/>
              </a:lnSpc>
              <a:buFont typeface="Arial" panose="020B0604020202020204" pitchFamily="34" charset="0"/>
              <a:buChar char="•"/>
            </a:pPr>
            <a:r>
              <a:rPr lang="en-US" sz="2400">
                <a:latin typeface="Batang" panose="02030600000101010101" pitchFamily="18" charset="-127"/>
                <a:ea typeface="Batang" panose="02030600000101010101" pitchFamily="18" charset="-127"/>
                <a:cs typeface="Arial" panose="020B0604020202020204" pitchFamily="34" charset="0"/>
              </a:rPr>
              <a:t>Preparation for Internship, Participation in Telehealth and/or Distance Opportunities, Behavior Expectations, Preventative Measures </a:t>
            </a:r>
          </a:p>
          <a:p>
            <a:pPr>
              <a:lnSpc>
                <a:spcPct val="107000"/>
              </a:lnSpc>
            </a:pPr>
            <a:endParaRPr lang="en-US" sz="1400">
              <a:latin typeface="Batang" panose="02030600000101010101" pitchFamily="18" charset="-127"/>
              <a:ea typeface="Batang" panose="02030600000101010101" pitchFamily="18" charset="-127"/>
              <a:cs typeface="Arial" panose="020B0604020202020204" pitchFamily="34" charset="0"/>
            </a:endParaRP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174376" y="-6194"/>
            <a:ext cx="9857792" cy="822158"/>
          </a:xfrm>
        </p:spPr>
        <p:txBody>
          <a:bodyPr>
            <a:normAutofit/>
          </a:bodyPr>
          <a:lstStyle/>
          <a:p>
            <a:pPr algn="ctr"/>
            <a:r>
              <a:rPr lang="en-US" sz="4000" b="1">
                <a:latin typeface="Batang" panose="02030600000101010101" pitchFamily="18" charset="-127"/>
                <a:ea typeface="Batang" panose="02030600000101010101" pitchFamily="18" charset="-127"/>
              </a:rPr>
              <a:t>FAQs: Safety</a:t>
            </a:r>
            <a:r>
              <a:rPr lang="en-US" sz="2800"/>
              <a:t>	</a:t>
            </a:r>
            <a:endParaRPr lang="en-US"/>
          </a:p>
        </p:txBody>
      </p:sp>
      <p:sp>
        <p:nvSpPr>
          <p:cNvPr id="7" name="Rectangle 6"/>
          <p:cNvSpPr/>
          <p:nvPr/>
        </p:nvSpPr>
        <p:spPr>
          <a:xfrm>
            <a:off x="6837271" y="1012932"/>
            <a:ext cx="5459151" cy="4604787"/>
          </a:xfrm>
          <a:prstGeom prst="rect">
            <a:avLst/>
          </a:prstGeom>
        </p:spPr>
        <p:txBody>
          <a:bodyPr wrap="square">
            <a:spAutoFit/>
          </a:bodyPr>
          <a:lstStyle/>
          <a:p>
            <a:pPr>
              <a:lnSpc>
                <a:spcPct val="107000"/>
              </a:lnSpc>
            </a:pPr>
            <a:r>
              <a:rPr lang="en-US" sz="2800" b="1" u="sng">
                <a:latin typeface="Batang" panose="02030600000101010101" pitchFamily="18" charset="-127"/>
                <a:ea typeface="Batang" panose="02030600000101010101" pitchFamily="18" charset="-127"/>
                <a:cs typeface="Arial" panose="020B0604020202020204" pitchFamily="34" charset="0"/>
              </a:rPr>
              <a:t>Agency and Faculty</a:t>
            </a:r>
          </a:p>
          <a:p>
            <a:pPr marL="342900" indent="-342900">
              <a:lnSpc>
                <a:spcPct val="107000"/>
              </a:lnSpc>
              <a:buFont typeface="Arial" panose="020B0604020202020204" pitchFamily="34" charset="0"/>
              <a:buChar char="•"/>
            </a:pPr>
            <a:r>
              <a:rPr lang="en-US" sz="2800">
                <a:latin typeface="Batang" panose="02030600000101010101" pitchFamily="18" charset="-127"/>
                <a:ea typeface="Batang" panose="02030600000101010101" pitchFamily="18" charset="-127"/>
                <a:cs typeface="Arial" panose="020B0604020202020204" pitchFamily="34" charset="0"/>
              </a:rPr>
              <a:t>Emergency Event Guide</a:t>
            </a:r>
          </a:p>
          <a:p>
            <a:pPr marL="800100" lvl="1" indent="-342900">
              <a:lnSpc>
                <a:spcPct val="107000"/>
              </a:lnSpc>
              <a:buFont typeface="Arial" panose="020B0604020202020204" pitchFamily="34" charset="0"/>
              <a:buChar char="•"/>
            </a:pPr>
            <a:r>
              <a:rPr lang="en-US" sz="2800">
                <a:latin typeface="Batang" panose="02030600000101010101" pitchFamily="18" charset="-127"/>
                <a:ea typeface="Batang" panose="02030600000101010101" pitchFamily="18" charset="-127"/>
                <a:cs typeface="Arial" panose="020B0604020202020204" pitchFamily="34" charset="0"/>
              </a:rPr>
              <a:t>Preparation for Intern, Student Participation in Telehealth and/or Distance Opportunities, Supervision Recommendations, Preventative Measures </a:t>
            </a:r>
          </a:p>
          <a:p>
            <a:pPr>
              <a:lnSpc>
                <a:spcPct val="107000"/>
              </a:lnSpc>
            </a:pPr>
            <a:endParaRPr lang="en-US" sz="2500">
              <a:latin typeface="Batang" panose="02030600000101010101" pitchFamily="18" charset="-127"/>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331227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5613" y="0"/>
            <a:ext cx="8404212" cy="715685"/>
          </a:xfrm>
        </p:spPr>
        <p:txBody>
          <a:bodyPr anchor="t">
            <a:noAutofit/>
          </a:bodyPr>
          <a:lstStyle/>
          <a:p>
            <a:pPr algn="ctr"/>
            <a:r>
              <a:rPr lang="en-US" sz="4000" b="1">
                <a:latin typeface="Batang" panose="02030600000101010101" pitchFamily="18" charset="-127"/>
                <a:ea typeface="Batang" panose="02030600000101010101" pitchFamily="18" charset="-127"/>
              </a:rPr>
              <a:t>FAQs: Agency vs. USI Policy</a:t>
            </a: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F82FEC-9D45-4599-8759-C5D1F8703925}"/>
              </a:ext>
            </a:extLst>
          </p:cNvPr>
          <p:cNvSpPr txBox="1"/>
          <p:nvPr/>
        </p:nvSpPr>
        <p:spPr>
          <a:xfrm>
            <a:off x="242207" y="6158651"/>
            <a:ext cx="12153900" cy="584775"/>
          </a:xfrm>
          <a:prstGeom prst="rect">
            <a:avLst/>
          </a:prstGeom>
          <a:noFill/>
          <a:ln w="57150">
            <a:noFill/>
          </a:ln>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rial" panose="020B0604020202020204" pitchFamily="34" charset="0"/>
              </a:rPr>
              <a:t>Expect the Unexpected and Plan for It! </a:t>
            </a:r>
            <a:r>
              <a:rPr lang="en-US" sz="2400" b="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rial" panose="020B0604020202020204" pitchFamily="34" charset="0"/>
              </a:rPr>
              <a:t>(as much as possible </a:t>
            </a:r>
            <a:r>
              <a:rPr lang="en-US" sz="2400" b="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rial" panose="020B0604020202020204" pitchFamily="34" charset="0"/>
                <a:sym typeface="Wingdings" panose="05000000000000000000" pitchFamily="2" charset="2"/>
              </a:rPr>
              <a:t>)</a:t>
            </a:r>
            <a:endParaRPr lang="en-US" sz="3600" b="1">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rial" panose="020B0604020202020204" pitchFamily="34" charset="0"/>
            </a:endParaRPr>
          </a:p>
        </p:txBody>
      </p:sp>
      <p:sp>
        <p:nvSpPr>
          <p:cNvPr id="6" name="Rectangle 5">
            <a:extLst>
              <a:ext uri="{FF2B5EF4-FFF2-40B4-BE49-F238E27FC236}">
                <a16:creationId xmlns:a16="http://schemas.microsoft.com/office/drawing/2014/main" id="{39AB00B7-7714-6CE0-3278-8E86FF764DC6}"/>
              </a:ext>
            </a:extLst>
          </p:cNvPr>
          <p:cNvSpPr/>
          <p:nvPr/>
        </p:nvSpPr>
        <p:spPr>
          <a:xfrm>
            <a:off x="626877" y="973088"/>
            <a:ext cx="11088873" cy="3970318"/>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800" b="1" i="0" u="sng" strike="noStrike" kern="1200" cap="none" spc="0" normalizeH="0" baseline="0" noProof="0">
                <a:ln>
                  <a:noFill/>
                </a:ln>
                <a:solidFill>
                  <a:prstClr val="black"/>
                </a:solidFill>
                <a:effectLst/>
                <a:uLnTx/>
                <a:uFillTx/>
                <a:latin typeface="Batang" panose="02030600000101010101" pitchFamily="18" charset="-127"/>
                <a:ea typeface="Batang" panose="02030600000101010101" pitchFamily="18" charset="-127"/>
                <a:cs typeface="Arial" panose="020B0604020202020204" pitchFamily="34" charset="0"/>
              </a:rPr>
              <a:t>USI Policy</a:t>
            </a:r>
          </a:p>
          <a:p>
            <a:pPr marL="914400" lvl="1" indent="-457200">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Batang" panose="02030600000101010101" pitchFamily="18" charset="-127"/>
                <a:ea typeface="Batang" panose="02030600000101010101" pitchFamily="18" charset="-127"/>
                <a:cs typeface="Arial" panose="020B0604020202020204" pitchFamily="34" charset="0"/>
              </a:rPr>
              <a:t>The university does not require flu shots</a:t>
            </a:r>
            <a:r>
              <a:rPr lang="en-US" sz="2800">
                <a:solidFill>
                  <a:prstClr val="black"/>
                </a:solidFill>
                <a:latin typeface="Batang" panose="02030600000101010101" pitchFamily="18" charset="-127"/>
                <a:ea typeface="Batang" panose="02030600000101010101" pitchFamily="18" charset="-127"/>
                <a:cs typeface="Arial" panose="020B0604020202020204" pitchFamily="34" charset="0"/>
              </a:rPr>
              <a:t> or </a:t>
            </a:r>
            <a:r>
              <a:rPr kumimoji="0" lang="en-US" sz="2800" b="0" i="0" u="none" strike="noStrike" kern="1200" cap="none" spc="0" normalizeH="0" baseline="0" noProof="0">
                <a:ln>
                  <a:noFill/>
                </a:ln>
                <a:solidFill>
                  <a:prstClr val="black"/>
                </a:solidFill>
                <a:effectLst/>
                <a:uLnTx/>
                <a:uFillTx/>
                <a:latin typeface="Batang" panose="02030600000101010101" pitchFamily="18" charset="-127"/>
                <a:ea typeface="Batang" panose="02030600000101010101" pitchFamily="18" charset="-127"/>
                <a:cs typeface="Arial" panose="020B0604020202020204" pitchFamily="34" charset="0"/>
              </a:rPr>
              <a:t>covid </a:t>
            </a:r>
            <a:r>
              <a:rPr lang="en-US" sz="2800">
                <a:solidFill>
                  <a:prstClr val="black"/>
                </a:solidFill>
                <a:latin typeface="Batang" panose="02030600000101010101" pitchFamily="18" charset="-127"/>
                <a:ea typeface="Batang" panose="02030600000101010101" pitchFamily="18" charset="-127"/>
                <a:cs typeface="Arial" panose="020B0604020202020204" pitchFamily="34" charset="0"/>
              </a:rPr>
              <a:t>vaccinations,</a:t>
            </a:r>
            <a:r>
              <a:rPr kumimoji="0" lang="en-US" sz="2800" b="0" i="0" u="none" strike="noStrike" kern="1200" cap="none" spc="0" normalizeH="0" baseline="0" noProof="0">
                <a:ln>
                  <a:noFill/>
                </a:ln>
                <a:solidFill>
                  <a:prstClr val="black"/>
                </a:solidFill>
                <a:effectLst/>
                <a:uLnTx/>
                <a:uFillTx/>
                <a:latin typeface="Batang" panose="02030600000101010101" pitchFamily="18" charset="-127"/>
                <a:ea typeface="Batang" panose="02030600000101010101" pitchFamily="18" charset="-127"/>
                <a:cs typeface="Arial" panose="020B0604020202020204" pitchFamily="34" charset="0"/>
              </a:rPr>
              <a:t> but they are encouraged.</a:t>
            </a:r>
          </a:p>
          <a:p>
            <a:pPr lvl="1">
              <a:defRPr/>
            </a:pPr>
            <a:endParaRPr lang="en-US" sz="2800">
              <a:solidFill>
                <a:prstClr val="black"/>
              </a:solidFill>
              <a:latin typeface="Batang" panose="02030600000101010101" pitchFamily="18" charset="-127"/>
              <a:ea typeface="Batang" panose="02030600000101010101" pitchFamily="18" charset="-127"/>
              <a:cs typeface="Arial" panose="020B0604020202020204" pitchFamily="34" charset="0"/>
            </a:endParaRPr>
          </a:p>
          <a:p>
            <a:pPr>
              <a:defRPr/>
            </a:pPr>
            <a:r>
              <a:rPr lang="en-US" sz="2800" b="1" u="sng">
                <a:solidFill>
                  <a:prstClr val="black"/>
                </a:solidFill>
                <a:latin typeface="Batang" panose="02030600000101010101" pitchFamily="18" charset="-127"/>
                <a:ea typeface="Batang" panose="02030600000101010101" pitchFamily="18" charset="-127"/>
                <a:cs typeface="Arial" panose="020B0604020202020204" pitchFamily="34" charset="0"/>
              </a:rPr>
              <a:t>Agency Policy</a:t>
            </a:r>
          </a:p>
          <a:p>
            <a:pPr marL="800100" lvl="1" indent="-342900">
              <a:buFont typeface="Arial" panose="020B0604020202020204" pitchFamily="34" charset="0"/>
              <a:buChar char="•"/>
              <a:defRPr/>
            </a:pPr>
            <a:r>
              <a:rPr lang="en-US" sz="2800">
                <a:solidFill>
                  <a:prstClr val="black"/>
                </a:solidFill>
                <a:latin typeface="Batang" panose="02030600000101010101" pitchFamily="18" charset="-127"/>
                <a:ea typeface="Batang" panose="02030600000101010101" pitchFamily="18" charset="-127"/>
                <a:cs typeface="Arial" panose="020B0604020202020204" pitchFamily="34" charset="0"/>
              </a:rPr>
              <a:t>If your agency requires any of the above, and/or other requirements such as TB or drug testing, students </a:t>
            </a:r>
            <a:r>
              <a:rPr lang="en-US" sz="2800" u="sng">
                <a:solidFill>
                  <a:prstClr val="black"/>
                </a:solidFill>
                <a:latin typeface="Batang" panose="02030600000101010101" pitchFamily="18" charset="-127"/>
                <a:ea typeface="Batang" panose="02030600000101010101" pitchFamily="18" charset="-127"/>
                <a:cs typeface="Arial" panose="020B0604020202020204" pitchFamily="34" charset="0"/>
              </a:rPr>
              <a:t>must follow</a:t>
            </a:r>
            <a:r>
              <a:rPr lang="en-US" sz="2800">
                <a:solidFill>
                  <a:prstClr val="black"/>
                </a:solidFill>
                <a:latin typeface="Batang" panose="02030600000101010101" pitchFamily="18" charset="-127"/>
                <a:ea typeface="Batang" panose="02030600000101010101" pitchFamily="18" charset="-127"/>
                <a:cs typeface="Arial" panose="020B0604020202020204" pitchFamily="34" charset="0"/>
              </a:rPr>
              <a:t> agency health and safety policies to intern with you.</a:t>
            </a:r>
          </a:p>
          <a:p>
            <a:pPr marL="342900" lvl="0" indent="-342900" defTabSz="457200">
              <a:buFont typeface="Arial" panose="020B0604020202020204" pitchFamily="34" charset="0"/>
              <a:buChar char="•"/>
              <a:defRPr/>
            </a:pPr>
            <a:endParaRPr kumimoji="0" lang="en-US" sz="2800" b="0" i="0" u="none" strike="noStrike" kern="1200" cap="none" spc="0" normalizeH="0" baseline="0" noProof="0">
              <a:ln>
                <a:noFill/>
              </a:ln>
              <a:solidFill>
                <a:prstClr val="black"/>
              </a:solidFill>
              <a:effectLst/>
              <a:uLnTx/>
              <a:uFillTx/>
              <a:latin typeface="Batang" panose="02030600000101010101" pitchFamily="18" charset="-127"/>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190244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71E16AC-6484-C8E3-E2E7-2CE1A5F2B228}"/>
              </a:ext>
            </a:extLst>
          </p:cNvPr>
          <p:cNvSpPr txBox="1">
            <a:spLocks/>
          </p:cNvSpPr>
          <p:nvPr/>
        </p:nvSpPr>
        <p:spPr>
          <a:xfrm>
            <a:off x="428625" y="676275"/>
            <a:ext cx="3429000" cy="47006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spcAft>
                <a:spcPts val="600"/>
              </a:spcAft>
            </a:pPr>
            <a:r>
              <a:rPr lang="en-US">
                <a:solidFill>
                  <a:srgbClr val="FFFFFF"/>
                </a:solidFill>
              </a:rPr>
              <a:t>What’s New: P4P</a:t>
            </a:r>
          </a:p>
        </p:txBody>
      </p:sp>
      <p:sp>
        <p:nvSpPr>
          <p:cNvPr id="3" name="Content Placeholder 2">
            <a:extLst>
              <a:ext uri="{FF2B5EF4-FFF2-40B4-BE49-F238E27FC236}">
                <a16:creationId xmlns:a16="http://schemas.microsoft.com/office/drawing/2014/main" id="{1121DED1-26A9-282E-F2CF-6D8A89C8E0C3}"/>
              </a:ext>
            </a:extLst>
          </p:cNvPr>
          <p:cNvSpPr>
            <a:spLocks noGrp="1"/>
          </p:cNvSpPr>
          <p:nvPr>
            <p:ph idx="1"/>
          </p:nvPr>
        </p:nvSpPr>
        <p:spPr>
          <a:xfrm>
            <a:off x="4600575" y="361950"/>
            <a:ext cx="7439025" cy="6305549"/>
          </a:xfrm>
        </p:spPr>
        <p:txBody>
          <a:bodyPr vert="horz" lIns="91440" tIns="45720" rIns="91440" bIns="45720" rtlCol="0" anchor="t">
            <a:normAutofit/>
          </a:bodyPr>
          <a:lstStyle/>
          <a:p>
            <a:pPr marL="0" fontAlgn="base"/>
            <a:r>
              <a:rPr lang="en-US" b="1"/>
              <a:t>  Pay for Placement (P4P)</a:t>
            </a:r>
          </a:p>
          <a:p>
            <a:pPr marL="457200" lvl="1" fontAlgn="base"/>
            <a:r>
              <a:rPr lang="en-US" sz="2000" b="0" i="0" u="sng"/>
              <a:t>Why?</a:t>
            </a:r>
            <a:r>
              <a:rPr lang="en-US" sz="2000" b="0" i="0"/>
              <a:t>: </a:t>
            </a:r>
          </a:p>
          <a:p>
            <a:pPr lvl="2" fontAlgn="base"/>
            <a:r>
              <a:rPr lang="en-US" sz="2000" b="0" i="0"/>
              <a:t>Hosting an intern requires additional time and energy, but once they are trained, many interns perform productive work similar to paid employees. </a:t>
            </a:r>
          </a:p>
          <a:p>
            <a:pPr lvl="2" fontAlgn="base"/>
            <a:r>
              <a:rPr lang="en-US" sz="2000" b="0" i="0"/>
              <a:t>Modern students have more financial responsibilities than in the past.</a:t>
            </a:r>
          </a:p>
          <a:p>
            <a:pPr marL="457200" lvl="1" fontAlgn="base"/>
            <a:r>
              <a:rPr lang="en-US" sz="2000" b="0" i="0" u="sng"/>
              <a:t>Various Approaches</a:t>
            </a:r>
            <a:r>
              <a:rPr lang="en-US" sz="2000" b="0" i="0"/>
              <a:t>: Paid Internship, Stipend, Agency of Employment, Grants</a:t>
            </a:r>
          </a:p>
          <a:p>
            <a:pPr marL="457200" lvl="1" fontAlgn="base"/>
            <a:r>
              <a:rPr lang="en-US" sz="2000" b="0" i="0" u="sng"/>
              <a:t>Benefits</a:t>
            </a:r>
            <a:r>
              <a:rPr lang="en-US" sz="2000" b="0" i="0"/>
              <a:t>: </a:t>
            </a:r>
            <a:r>
              <a:rPr lang="en-US" sz="2000"/>
              <a:t>Creates a more </a:t>
            </a:r>
            <a:r>
              <a:rPr lang="en-US" sz="2000" b="0" i="0"/>
              <a:t>Vested </a:t>
            </a:r>
            <a:r>
              <a:rPr lang="en-US" sz="2000"/>
              <a:t>I</a:t>
            </a:r>
            <a:r>
              <a:rPr lang="en-US" sz="2000" b="0" i="0"/>
              <a:t>nterest and Placement Competition  </a:t>
            </a:r>
          </a:p>
          <a:p>
            <a:pPr marL="457200" lvl="1" fontAlgn="base"/>
            <a:endParaRPr lang="en-US" sz="2000"/>
          </a:p>
          <a:p>
            <a:pPr marL="457200" lvl="1" fontAlgn="base"/>
            <a:endParaRPr lang="en-US" sz="2000" b="0" i="0"/>
          </a:p>
          <a:p>
            <a:pPr marL="457200" lvl="1" fontAlgn="base"/>
            <a:r>
              <a:rPr lang="en-US" sz="2000" b="0" i="0">
                <a:hlinkClick r:id="rId2"/>
              </a:rPr>
              <a:t>https://www.payment4placements.org/</a:t>
            </a:r>
            <a:endParaRPr lang="en-US" sz="2000"/>
          </a:p>
          <a:p>
            <a:pPr marL="457200" lvl="1" fontAlgn="base"/>
            <a:endParaRPr lang="en-US" sz="2000" b="0" i="0"/>
          </a:p>
          <a:p>
            <a:pPr marL="0"/>
            <a:endParaRPr lang="en-US">
              <a:highlight>
                <a:srgbClr val="FFFF00"/>
              </a:highlight>
            </a:endParaRPr>
          </a:p>
        </p:txBody>
      </p:sp>
    </p:spTree>
    <p:extLst>
      <p:ext uri="{BB962C8B-B14F-4D97-AF65-F5344CB8AC3E}">
        <p14:creationId xmlns:p14="http://schemas.microsoft.com/office/powerpoint/2010/main" val="3534462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21DED1-26A9-282E-F2CF-6D8A89C8E0C3}"/>
              </a:ext>
            </a:extLst>
          </p:cNvPr>
          <p:cNvSpPr>
            <a:spLocks noGrp="1"/>
          </p:cNvSpPr>
          <p:nvPr>
            <p:ph idx="1"/>
          </p:nvPr>
        </p:nvSpPr>
        <p:spPr>
          <a:xfrm>
            <a:off x="268277" y="987492"/>
            <a:ext cx="10972880" cy="3988182"/>
          </a:xfrm>
        </p:spPr>
        <p:txBody>
          <a:bodyPr>
            <a:normAutofit fontScale="92500"/>
          </a:bodyPr>
          <a:lstStyle/>
          <a:p>
            <a:pPr fontAlgn="base"/>
            <a:r>
              <a:rPr lang="en-US" sz="2600" b="1" dirty="0">
                <a:solidFill>
                  <a:srgbClr val="000000"/>
                </a:solidFill>
                <a:effectLst/>
                <a:latin typeface="Batang" panose="02030600000101010101" pitchFamily="18" charset="-127"/>
                <a:ea typeface="Batang" panose="02030600000101010101" pitchFamily="18" charset="-127"/>
              </a:rPr>
              <a:t>Don’t have (or lost) an approved supervisor on staff? </a:t>
            </a:r>
            <a:endParaRPr lang="en-US" sz="2600" b="0" i="0" dirty="0">
              <a:solidFill>
                <a:srgbClr val="000000"/>
              </a:solidFill>
              <a:effectLst/>
              <a:latin typeface="Batang" panose="02030600000101010101" pitchFamily="18" charset="-127"/>
              <a:ea typeface="Batang" panose="02030600000101010101" pitchFamily="18" charset="-127"/>
            </a:endParaRPr>
          </a:p>
          <a:p>
            <a:pPr lvl="1" fontAlgn="base"/>
            <a:r>
              <a:rPr lang="en-US" sz="2600" b="0" i="0" dirty="0">
                <a:solidFill>
                  <a:srgbClr val="000000"/>
                </a:solidFill>
                <a:effectLst/>
                <a:latin typeface="Batang" panose="02030600000101010101" pitchFamily="18" charset="-127"/>
                <a:ea typeface="Batang" panose="02030600000101010101" pitchFamily="18" charset="-127"/>
              </a:rPr>
              <a:t>You can utilize a board member, volunteer, or </a:t>
            </a:r>
            <a:r>
              <a:rPr lang="en-US" sz="2600" dirty="0">
                <a:solidFill>
                  <a:srgbClr val="000000"/>
                </a:solidFill>
                <a:latin typeface="Batang" panose="02030600000101010101" pitchFamily="18" charset="-127"/>
                <a:ea typeface="Batang" panose="02030600000101010101" pitchFamily="18" charset="-127"/>
              </a:rPr>
              <a:t>USI faculty connected to your agency/population. They can provide supervision while an agency </a:t>
            </a:r>
            <a:r>
              <a:rPr lang="en-US" sz="2600" b="0" i="0" dirty="0">
                <a:solidFill>
                  <a:srgbClr val="000000"/>
                </a:solidFill>
                <a:effectLst/>
                <a:latin typeface="Batang" panose="02030600000101010101" pitchFamily="18" charset="-127"/>
                <a:ea typeface="Batang" panose="02030600000101010101" pitchFamily="18" charset="-127"/>
              </a:rPr>
              <a:t>Task Supervisor can monitor day to day activities</a:t>
            </a:r>
            <a:r>
              <a:rPr lang="en-US" sz="2600" dirty="0">
                <a:solidFill>
                  <a:srgbClr val="000000"/>
                </a:solidFill>
                <a:latin typeface="Batang" panose="02030600000101010101" pitchFamily="18" charset="-127"/>
                <a:ea typeface="Batang" panose="02030600000101010101" pitchFamily="18" charset="-127"/>
              </a:rPr>
              <a:t>.</a:t>
            </a:r>
            <a:endParaRPr lang="en-US" sz="2600" b="0" i="0" dirty="0">
              <a:solidFill>
                <a:srgbClr val="000000"/>
              </a:solidFill>
              <a:effectLst/>
              <a:latin typeface="Batang" panose="02030600000101010101" pitchFamily="18" charset="-127"/>
              <a:ea typeface="Batang" panose="02030600000101010101" pitchFamily="18" charset="-127"/>
            </a:endParaRPr>
          </a:p>
          <a:p>
            <a:pPr fontAlgn="base"/>
            <a:r>
              <a:rPr lang="en-US" sz="2600" b="1" dirty="0">
                <a:solidFill>
                  <a:srgbClr val="000000"/>
                </a:solidFill>
                <a:effectLst/>
                <a:latin typeface="Batang" panose="02030600000101010101" pitchFamily="18" charset="-127"/>
                <a:ea typeface="Batang" panose="02030600000101010101" pitchFamily="18" charset="-127"/>
              </a:rPr>
              <a:t>Need More Training?</a:t>
            </a:r>
          </a:p>
          <a:p>
            <a:pPr lvl="1" fontAlgn="base"/>
            <a:r>
              <a:rPr lang="en-US" sz="2600" dirty="0">
                <a:solidFill>
                  <a:srgbClr val="000000"/>
                </a:solidFill>
                <a:latin typeface="Batang" panose="02030600000101010101" pitchFamily="18" charset="-127"/>
                <a:ea typeface="Batang" panose="02030600000101010101" pitchFamily="18" charset="-127"/>
              </a:rPr>
              <a:t>We are happy to share training materials with you or other staff that may need assistance in this area (and not just with students </a:t>
            </a:r>
            <a:r>
              <a:rPr lang="en-US" sz="2600" dirty="0">
                <a:solidFill>
                  <a:srgbClr val="000000"/>
                </a:solidFill>
                <a:latin typeface="Batang" panose="02030600000101010101" pitchFamily="18" charset="-127"/>
                <a:ea typeface="Batang" panose="02030600000101010101" pitchFamily="18" charset="-127"/>
                <a:sym typeface="Wingdings" panose="05000000000000000000" pitchFamily="2" charset="2"/>
              </a:rPr>
              <a:t>).</a:t>
            </a:r>
            <a:r>
              <a:rPr lang="en-US" sz="2600" dirty="0">
                <a:solidFill>
                  <a:srgbClr val="000000"/>
                </a:solidFill>
                <a:latin typeface="Batang" panose="02030600000101010101" pitchFamily="18" charset="-127"/>
                <a:ea typeface="Batang" panose="02030600000101010101" pitchFamily="18" charset="-127"/>
              </a:rPr>
              <a:t> </a:t>
            </a:r>
          </a:p>
          <a:p>
            <a:pPr fontAlgn="base"/>
            <a:r>
              <a:rPr lang="en-US" sz="2600" b="1" i="0" dirty="0">
                <a:solidFill>
                  <a:srgbClr val="000000"/>
                </a:solidFill>
                <a:effectLst/>
                <a:latin typeface="Batang" panose="02030600000101010101" pitchFamily="18" charset="-127"/>
                <a:ea typeface="Batang" panose="02030600000101010101" pitchFamily="18" charset="-127"/>
              </a:rPr>
              <a:t>Receive Category II CEUs for Providing </a:t>
            </a:r>
            <a:r>
              <a:rPr lang="en-US" sz="2600" b="1" dirty="0">
                <a:solidFill>
                  <a:srgbClr val="000000"/>
                </a:solidFill>
                <a:latin typeface="Batang" panose="02030600000101010101" pitchFamily="18" charset="-127"/>
                <a:ea typeface="Batang" panose="02030600000101010101" pitchFamily="18" charset="-127"/>
              </a:rPr>
              <a:t>S</a:t>
            </a:r>
            <a:r>
              <a:rPr lang="en-US" sz="2600" b="1" i="0" dirty="0">
                <a:solidFill>
                  <a:srgbClr val="000000"/>
                </a:solidFill>
                <a:effectLst/>
                <a:latin typeface="Batang" panose="02030600000101010101" pitchFamily="18" charset="-127"/>
                <a:ea typeface="Batang" panose="02030600000101010101" pitchFamily="18" charset="-127"/>
              </a:rPr>
              <a:t>upervision</a:t>
            </a:r>
          </a:p>
          <a:p>
            <a:pPr marL="0" indent="0">
              <a:buNone/>
            </a:pPr>
            <a:endParaRPr lang="en-US" dirty="0">
              <a:highlight>
                <a:srgbClr val="FFFF00"/>
              </a:highlight>
            </a:endParaRPr>
          </a:p>
        </p:txBody>
      </p:sp>
      <p:sp>
        <p:nvSpPr>
          <p:cNvPr id="4" name="Title 2">
            <a:extLst>
              <a:ext uri="{FF2B5EF4-FFF2-40B4-BE49-F238E27FC236}">
                <a16:creationId xmlns:a16="http://schemas.microsoft.com/office/drawing/2014/main" id="{171E16AC-6484-C8E3-E2E7-2CE1A5F2B228}"/>
              </a:ext>
            </a:extLst>
          </p:cNvPr>
          <p:cNvSpPr txBox="1">
            <a:spLocks/>
          </p:cNvSpPr>
          <p:nvPr/>
        </p:nvSpPr>
        <p:spPr>
          <a:xfrm>
            <a:off x="1435112" y="0"/>
            <a:ext cx="8947137" cy="7156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4000" b="1">
                <a:latin typeface="Batang" panose="02030600000101010101" pitchFamily="18" charset="-127"/>
                <a:ea typeface="Batang" panose="02030600000101010101" pitchFamily="18" charset="-127"/>
              </a:rPr>
              <a:t>What’s New: Supervision &amp; CEUs</a:t>
            </a:r>
          </a:p>
        </p:txBody>
      </p:sp>
      <p:pic>
        <p:nvPicPr>
          <p:cNvPr id="5" name="Picture 4">
            <a:extLst>
              <a:ext uri="{FF2B5EF4-FFF2-40B4-BE49-F238E27FC236}">
                <a16:creationId xmlns:a16="http://schemas.microsoft.com/office/drawing/2014/main" id="{28D96C0F-7F23-07AD-F462-A944B568813A}"/>
              </a:ext>
            </a:extLst>
          </p:cNvPr>
          <p:cNvPicPr>
            <a:picLocks noChangeAspect="1"/>
          </p:cNvPicPr>
          <p:nvPr/>
        </p:nvPicPr>
        <p:blipFill>
          <a:blip r:embed="rId2"/>
          <a:stretch>
            <a:fillRect/>
          </a:stretch>
        </p:blipFill>
        <p:spPr>
          <a:xfrm>
            <a:off x="950843" y="4541406"/>
            <a:ext cx="6491991" cy="2370764"/>
          </a:xfrm>
          <a:prstGeom prst="rect">
            <a:avLst/>
          </a:prstGeom>
        </p:spPr>
      </p:pic>
      <p:sp>
        <p:nvSpPr>
          <p:cNvPr id="6" name="TextBox 5">
            <a:extLst>
              <a:ext uri="{FF2B5EF4-FFF2-40B4-BE49-F238E27FC236}">
                <a16:creationId xmlns:a16="http://schemas.microsoft.com/office/drawing/2014/main" id="{B68A3A7E-8FB8-41E1-B6FC-F47384D65DB7}"/>
              </a:ext>
            </a:extLst>
          </p:cNvPr>
          <p:cNvSpPr txBox="1"/>
          <p:nvPr/>
        </p:nvSpPr>
        <p:spPr>
          <a:xfrm>
            <a:off x="8443444" y="4716346"/>
            <a:ext cx="3613438" cy="2308324"/>
          </a:xfrm>
          <a:prstGeom prst="rect">
            <a:avLst/>
          </a:prstGeom>
          <a:noFill/>
        </p:spPr>
        <p:txBody>
          <a:bodyPr wrap="square" rtlCol="0">
            <a:spAutoFit/>
          </a:bodyPr>
          <a:lstStyle/>
          <a:p>
            <a:r>
              <a:rPr lang="en-US" sz="1800" dirty="0">
                <a:solidFill>
                  <a:srgbClr val="000000"/>
                </a:solidFill>
                <a:latin typeface="Batang" panose="02030600000101010101" pitchFamily="18" charset="-127"/>
                <a:ea typeface="Batang" panose="02030600000101010101" pitchFamily="18" charset="-127"/>
                <a:hlinkClick r:id="rId3"/>
              </a:rPr>
              <a:t>https://www.in.gov/pla/professions/behavioral-health-and-human-services/behavioral-health-and-human-services-licensing-information/#Continuing_Education_Categories</a:t>
            </a:r>
            <a:r>
              <a:rPr lang="en-US" sz="1800" dirty="0">
                <a:solidFill>
                  <a:srgbClr val="000000"/>
                </a:solidFill>
                <a:latin typeface="Batang" panose="02030600000101010101" pitchFamily="18" charset="-127"/>
                <a:ea typeface="Batang" panose="02030600000101010101" pitchFamily="18" charset="-127"/>
              </a:rPr>
              <a:t> </a:t>
            </a:r>
            <a:endParaRPr lang="en-US" sz="1800" b="0" i="0" dirty="0">
              <a:solidFill>
                <a:srgbClr val="000000"/>
              </a:solidFill>
              <a:effectLst/>
              <a:latin typeface="Batang" panose="02030600000101010101" pitchFamily="18" charset="-127"/>
              <a:ea typeface="Batang" panose="02030600000101010101" pitchFamily="18" charset="-127"/>
            </a:endParaRPr>
          </a:p>
          <a:p>
            <a:endParaRPr lang="en-US" dirty="0"/>
          </a:p>
        </p:txBody>
      </p:sp>
    </p:spTree>
    <p:extLst>
      <p:ext uri="{BB962C8B-B14F-4D97-AF65-F5344CB8AC3E}">
        <p14:creationId xmlns:p14="http://schemas.microsoft.com/office/powerpoint/2010/main" val="58168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5739-DC84-4671-8730-C03FF19636A2}"/>
              </a:ext>
            </a:extLst>
          </p:cNvPr>
          <p:cNvSpPr>
            <a:spLocks noGrp="1"/>
          </p:cNvSpPr>
          <p:nvPr>
            <p:ph type="title"/>
          </p:nvPr>
        </p:nvSpPr>
        <p:spPr/>
        <p:txBody>
          <a:bodyPr>
            <a:normAutofit/>
          </a:bodyPr>
          <a:lstStyle/>
          <a:p>
            <a:r>
              <a:rPr lang="en-US" sz="6000" b="1" dirty="0">
                <a:latin typeface="Batang" panose="02030600000101010101" pitchFamily="18" charset="-127"/>
                <a:ea typeface="Batang" panose="02030600000101010101" pitchFamily="18" charset="-127"/>
              </a:rPr>
              <a:t> Online MSW</a:t>
            </a:r>
          </a:p>
        </p:txBody>
      </p:sp>
      <p:graphicFrame>
        <p:nvGraphicFramePr>
          <p:cNvPr id="6" name="Content Placeholder 2">
            <a:extLst>
              <a:ext uri="{FF2B5EF4-FFF2-40B4-BE49-F238E27FC236}">
                <a16:creationId xmlns:a16="http://schemas.microsoft.com/office/drawing/2014/main" id="{5BD2104A-A0F8-FE77-CCAD-0F479D29A889}"/>
              </a:ext>
            </a:extLst>
          </p:cNvPr>
          <p:cNvGraphicFramePr>
            <a:graphicFrameLocks noGrp="1"/>
          </p:cNvGraphicFramePr>
          <p:nvPr>
            <p:ph idx="1"/>
            <p:extLst>
              <p:ext uri="{D42A27DB-BD31-4B8C-83A1-F6EECF244321}">
                <p14:modId xmlns:p14="http://schemas.microsoft.com/office/powerpoint/2010/main" val="195885024"/>
              </p:ext>
            </p:extLst>
          </p:nvPr>
        </p:nvGraphicFramePr>
        <p:xfrm>
          <a:off x="1130300" y="2502076"/>
          <a:ext cx="9602788" cy="296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Usiacad Monog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800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Rectangle 4"/>
          <p:cNvSpPr/>
          <p:nvPr/>
        </p:nvSpPr>
        <p:spPr>
          <a:xfrm>
            <a:off x="659301" y="988098"/>
            <a:ext cx="2840114" cy="2407723"/>
          </a:xfrm>
          <a:prstGeom prst="rect">
            <a:avLst/>
          </a:prstGeom>
        </p:spPr>
        <p:txBody>
          <a:bodyPr vert="horz" lIns="91440" tIns="45720" rIns="91440" bIns="0" rtlCol="0" anchor="b">
            <a:normAutofit/>
          </a:bodyPr>
          <a:lstStyle/>
          <a:p>
            <a:pPr lvl="1" defTabSz="914400">
              <a:lnSpc>
                <a:spcPct val="90000"/>
              </a:lnSpc>
              <a:spcBef>
                <a:spcPct val="0"/>
              </a:spcBef>
              <a:spcAft>
                <a:spcPts val="600"/>
              </a:spcAft>
            </a:pPr>
            <a:endParaRPr lang="en-US" sz="3600">
              <a:latin typeface="+mj-lt"/>
              <a:ea typeface="+mj-ea"/>
              <a:cs typeface="+mj-cs"/>
            </a:endParaRPr>
          </a:p>
          <a:p>
            <a:pPr defTabSz="914400">
              <a:lnSpc>
                <a:spcPct val="90000"/>
              </a:lnSpc>
              <a:spcBef>
                <a:spcPct val="0"/>
              </a:spcBef>
              <a:spcAft>
                <a:spcPts val="600"/>
              </a:spcAft>
            </a:pPr>
            <a:r>
              <a:rPr lang="en-US" sz="3600">
                <a:latin typeface="+mj-lt"/>
                <a:ea typeface="+mj-ea"/>
                <a:cs typeface="+mj-cs"/>
              </a:rPr>
              <a:t>Any Additional </a:t>
            </a:r>
          </a:p>
          <a:p>
            <a:pPr defTabSz="914400">
              <a:lnSpc>
                <a:spcPct val="90000"/>
              </a:lnSpc>
              <a:spcBef>
                <a:spcPct val="0"/>
              </a:spcBef>
              <a:spcAft>
                <a:spcPts val="600"/>
              </a:spcAft>
            </a:pPr>
            <a:r>
              <a:rPr lang="en-US" sz="3600">
                <a:latin typeface="+mj-lt"/>
                <a:ea typeface="+mj-ea"/>
                <a:cs typeface="+mj-cs"/>
              </a:rPr>
              <a:t>Questions?</a:t>
            </a:r>
          </a:p>
        </p:txBody>
      </p:sp>
      <p:pic>
        <p:nvPicPr>
          <p:cNvPr id="12" name="Picture 11" descr="Usiacad Monog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93508" y="1116345"/>
            <a:ext cx="5332651"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84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86547" y="1266716"/>
            <a:ext cx="9418906" cy="4567341"/>
          </a:xfrm>
          <a:prstGeom prst="rect">
            <a:avLst/>
          </a:prstGeom>
        </p:spPr>
        <p:txBody>
          <a:bodyPr wrap="square">
            <a:spAutoFit/>
          </a:bodyPr>
          <a:lstStyle/>
          <a:p>
            <a:pPr marL="342900" indent="-342900">
              <a:lnSpc>
                <a:spcPct val="107000"/>
              </a:lnSpc>
              <a:buFont typeface="Arial" panose="020B0604020202020204" pitchFamily="34" charset="0"/>
              <a:buChar char="•"/>
            </a:pPr>
            <a:r>
              <a:rPr lang="en-US" sz="3600" b="1">
                <a:solidFill>
                  <a:prstClr val="black"/>
                </a:solidFill>
                <a:latin typeface="Batang" panose="02030600000101010101" pitchFamily="18" charset="-127"/>
                <a:ea typeface="Batang" panose="02030600000101010101" pitchFamily="18" charset="-127"/>
                <a:cs typeface="Arial" panose="020B0604020202020204" pitchFamily="34" charset="0"/>
              </a:rPr>
              <a:t>To receive your 1.5 CEUs for participating today, please email Rita Brunner at </a:t>
            </a:r>
            <a:r>
              <a:rPr lang="en-US" sz="3600" b="1" u="sng">
                <a:solidFill>
                  <a:prstClr val="black"/>
                </a:solidFill>
                <a:latin typeface="Batang" panose="02030600000101010101" pitchFamily="18" charset="-127"/>
                <a:ea typeface="Batang" panose="02030600000101010101" pitchFamily="18" charset="-127"/>
                <a:cs typeface="Arial" panose="020B0604020202020204" pitchFamily="34" charset="0"/>
                <a:hlinkClick r:id="rId3"/>
              </a:rPr>
              <a:t>rbrunner@usi.edu</a:t>
            </a:r>
            <a:endParaRPr lang="en-US" sz="2400" b="1" u="sng">
              <a:solidFill>
                <a:prstClr val="black"/>
              </a:solidFill>
              <a:latin typeface="Batang" panose="02030600000101010101" pitchFamily="18" charset="-127"/>
              <a:ea typeface="Batang" panose="02030600000101010101" pitchFamily="18" charset="-127"/>
              <a:cs typeface="Arial" panose="020B0604020202020204" pitchFamily="34" charset="0"/>
            </a:endParaRPr>
          </a:p>
          <a:p>
            <a:pPr>
              <a:lnSpc>
                <a:spcPct val="107000"/>
              </a:lnSpc>
            </a:pPr>
            <a:endParaRPr lang="en-US" sz="2000" b="1" u="sng">
              <a:solidFill>
                <a:prstClr val="black"/>
              </a:solidFill>
              <a:latin typeface="Batang" panose="02030600000101010101" pitchFamily="18" charset="-127"/>
              <a:ea typeface="Batang" panose="02030600000101010101" pitchFamily="18" charset="-127"/>
              <a:cs typeface="Arial" panose="020B0604020202020204" pitchFamily="34" charset="0"/>
            </a:endParaRPr>
          </a:p>
          <a:p>
            <a:pPr marL="342900" indent="-342900">
              <a:lnSpc>
                <a:spcPct val="107000"/>
              </a:lnSpc>
              <a:buFont typeface="Arial" panose="020B0604020202020204" pitchFamily="34" charset="0"/>
              <a:buChar char="•"/>
            </a:pPr>
            <a:r>
              <a:rPr lang="en-US" sz="3600" b="1">
                <a:solidFill>
                  <a:prstClr val="black"/>
                </a:solidFill>
                <a:latin typeface="Batang" panose="02030600000101010101" pitchFamily="18" charset="-127"/>
                <a:ea typeface="Batang" panose="02030600000101010101" pitchFamily="18" charset="-127"/>
                <a:cs typeface="Arial" panose="020B0604020202020204" pitchFamily="34" charset="0"/>
              </a:rPr>
              <a:t>Once she receives your email, she will verify your attendance with our records, email you a short survey, and send you your earned CEUs via email </a:t>
            </a:r>
            <a:endParaRPr lang="en-US" sz="3600" b="1">
              <a:latin typeface="Batang" panose="02030600000101010101" pitchFamily="18" charset="-127"/>
              <a:ea typeface="Batang" panose="02030600000101010101" pitchFamily="18" charset="-127"/>
              <a:cs typeface="Arial" panose="020B0604020202020204" pitchFamily="34" charset="0"/>
            </a:endParaRPr>
          </a:p>
        </p:txBody>
      </p:sp>
      <p:sp>
        <p:nvSpPr>
          <p:cNvPr id="2" name="Title 2">
            <a:extLst>
              <a:ext uri="{FF2B5EF4-FFF2-40B4-BE49-F238E27FC236}">
                <a16:creationId xmlns:a16="http://schemas.microsoft.com/office/drawing/2014/main" id="{9DAE3DF8-6995-72DB-18AD-C899EE1F3974}"/>
              </a:ext>
            </a:extLst>
          </p:cNvPr>
          <p:cNvSpPr txBox="1">
            <a:spLocks/>
          </p:cNvSpPr>
          <p:nvPr/>
        </p:nvSpPr>
        <p:spPr>
          <a:xfrm>
            <a:off x="1158948" y="-9525"/>
            <a:ext cx="8947137" cy="7156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4000" b="1">
                <a:latin typeface="Batang" panose="02030600000101010101" pitchFamily="18" charset="-127"/>
                <a:ea typeface="Batang" panose="02030600000101010101" pitchFamily="18" charset="-127"/>
              </a:rPr>
              <a:t>Today’s CEUs</a:t>
            </a:r>
          </a:p>
        </p:txBody>
      </p:sp>
    </p:spTree>
    <p:extLst>
      <p:ext uri="{BB962C8B-B14F-4D97-AF65-F5344CB8AC3E}">
        <p14:creationId xmlns:p14="http://schemas.microsoft.com/office/powerpoint/2010/main" val="1253155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hank you transparent"/>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70998" y="1139051"/>
            <a:ext cx="5882888" cy="47709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072524" y="901741"/>
            <a:ext cx="3583451" cy="1200329"/>
          </a:xfrm>
          <a:prstGeom prst="rect">
            <a:avLst/>
          </a:prstGeom>
        </p:spPr>
        <p:txBody>
          <a:bodyPr wrap="square">
            <a:spAutoFit/>
          </a:bodyPr>
          <a:lstStyle/>
          <a:p>
            <a:r>
              <a:rPr lang="en-US" sz="4400" i="1">
                <a:solidFill>
                  <a:srgbClr val="333333"/>
                </a:solidFill>
                <a:latin typeface="Batang" panose="02030600000101010101" pitchFamily="18" charset="-127"/>
                <a:ea typeface="Batang" panose="02030600000101010101" pitchFamily="18" charset="-127"/>
                <a:cs typeface="Arial" panose="020B0604020202020204" pitchFamily="34" charset="0"/>
              </a:rPr>
              <a:t>Lastly...</a:t>
            </a:r>
            <a:endParaRPr lang="en-US" sz="4000">
              <a:solidFill>
                <a:srgbClr val="333333"/>
              </a:solidFill>
              <a:latin typeface="Batang" panose="02030600000101010101" pitchFamily="18" charset="-127"/>
              <a:ea typeface="Batang" panose="02030600000101010101" pitchFamily="18" charset="-127"/>
              <a:cs typeface="Arial" panose="020B0604020202020204" pitchFamily="34" charset="0"/>
            </a:endParaRPr>
          </a:p>
          <a:p>
            <a:endParaRPr lang="en-US" sz="1400">
              <a:solidFill>
                <a:srgbClr val="333333"/>
              </a:solidFill>
              <a:latin typeface="+mj-lt"/>
              <a:cs typeface="Arial" panose="020B0604020202020204" pitchFamily="34" charset="0"/>
            </a:endParaRPr>
          </a:p>
          <a:p>
            <a:endParaRPr lang="en-US" sz="1400">
              <a:latin typeface="+mj-lt"/>
              <a:cs typeface="Arial" panose="020B0604020202020204" pitchFamily="34" charset="0"/>
            </a:endParaRPr>
          </a:p>
        </p:txBody>
      </p:sp>
    </p:spTree>
    <p:extLst>
      <p:ext uri="{BB962C8B-B14F-4D97-AF65-F5344CB8AC3E}">
        <p14:creationId xmlns:p14="http://schemas.microsoft.com/office/powerpoint/2010/main" val="2770324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91B0-6EB1-465F-8485-17B0C7B5E4D2}"/>
              </a:ext>
            </a:extLst>
          </p:cNvPr>
          <p:cNvSpPr>
            <a:spLocks noGrp="1"/>
          </p:cNvSpPr>
          <p:nvPr>
            <p:ph type="title"/>
          </p:nvPr>
        </p:nvSpPr>
        <p:spPr>
          <a:xfrm>
            <a:off x="1007472" y="97173"/>
            <a:ext cx="10515600" cy="1325563"/>
          </a:xfrm>
        </p:spPr>
        <p:txBody>
          <a:bodyPr>
            <a:noAutofit/>
          </a:bodyPr>
          <a:lstStyle/>
          <a:p>
            <a:pPr algn="ctr"/>
            <a:r>
              <a:rPr lang="en-US" sz="4400" b="1">
                <a:latin typeface="Batang" panose="02030600000101010101" pitchFamily="18" charset="-127"/>
                <a:ea typeface="Batang" panose="02030600000101010101" pitchFamily="18" charset="-127"/>
              </a:rPr>
              <a:t>Contact the Field Education Team </a:t>
            </a:r>
            <a:br>
              <a:rPr lang="en-US" sz="4400" b="1">
                <a:latin typeface="Batang" panose="02030600000101010101" pitchFamily="18" charset="-127"/>
                <a:ea typeface="Batang" panose="02030600000101010101" pitchFamily="18" charset="-127"/>
              </a:rPr>
            </a:br>
            <a:r>
              <a:rPr lang="en-US" sz="4400" b="1">
                <a:latin typeface="Batang" panose="02030600000101010101" pitchFamily="18" charset="-127"/>
                <a:ea typeface="Batang" panose="02030600000101010101" pitchFamily="18" charset="-127"/>
              </a:rPr>
              <a:t>for questions!</a:t>
            </a:r>
          </a:p>
        </p:txBody>
      </p:sp>
      <p:sp>
        <p:nvSpPr>
          <p:cNvPr id="27" name="Rectangle 26">
            <a:extLst>
              <a:ext uri="{FF2B5EF4-FFF2-40B4-BE49-F238E27FC236}">
                <a16:creationId xmlns:a16="http://schemas.microsoft.com/office/drawing/2014/main" id="{04B712BB-4418-E44C-B4EC-4913D27F101F}"/>
              </a:ext>
            </a:extLst>
          </p:cNvPr>
          <p:cNvSpPr/>
          <p:nvPr/>
        </p:nvSpPr>
        <p:spPr>
          <a:xfrm>
            <a:off x="438093" y="4211704"/>
            <a:ext cx="2996453" cy="1969770"/>
          </a:xfrm>
          <a:prstGeom prst="rect">
            <a:avLst/>
          </a:prstGeom>
        </p:spPr>
        <p:txBody>
          <a:bodyPr wrap="square">
            <a:spAutoFit/>
          </a:bodyPr>
          <a:lstStyle/>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Bonnie Rinks</a:t>
            </a: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 LCSW, ACSW</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Director </a:t>
            </a:r>
            <a:endParaRPr lang="en-US" sz="1600" b="1">
              <a:solidFill>
                <a:prstClr val="black"/>
              </a:solidFill>
              <a:effectLst>
                <a:outerShdw blurRad="38100" dist="38100" dir="2700000" algn="tl">
                  <a:srgbClr val="000000">
                    <a:alpha val="43137"/>
                  </a:srgbClr>
                </a:outerShdw>
              </a:effectLst>
            </a:endParaRP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Field Education</a:t>
            </a:r>
            <a:endParaRPr kumimoji="0" lang="en-US" sz="16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endParaRP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ea typeface="+mn-ea"/>
                <a:cs typeface="+mn-cs"/>
              </a:rPr>
              <a:t>812-465-1106 office </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ea typeface="+mn-ea"/>
                <a:cs typeface="+mn-cs"/>
              </a:rPr>
              <a:t>or</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ea typeface="+mn-ea"/>
                <a:cs typeface="+mn-cs"/>
              </a:rPr>
              <a:t>812-204-5848 cell</a:t>
            </a:r>
          </a:p>
          <a:p>
            <a:pPr marL="64008"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hlinkClick r:id="rId3">
                  <a:extLst>
                    <a:ext uri="{A12FA001-AC4F-418D-AE19-62706E023703}">
                      <ahyp:hlinkClr xmlns:ahyp="http://schemas.microsoft.com/office/drawing/2018/hyperlinkcolor" val="tx"/>
                    </a:ext>
                  </a:extLst>
                </a:hlinkClick>
              </a:rPr>
              <a:t>berinks@usi.edu</a:t>
            </a:r>
            <a:endParaRPr kumimoji="0" lang="en-US" sz="1400" b="0" i="0" u="none" strike="noStrike" kern="1200" cap="none" spc="0" normalizeH="0" baseline="0" noProof="0">
              <a:ln>
                <a:noFill/>
              </a:ln>
              <a:effectLst/>
              <a:uLnTx/>
              <a:uFillTx/>
              <a:ea typeface="+mn-ea"/>
              <a:cs typeface="+mn-cs"/>
            </a:endParaRPr>
          </a:p>
          <a:p>
            <a:pPr marL="64008"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 name="Rectangle 28">
            <a:extLst>
              <a:ext uri="{FF2B5EF4-FFF2-40B4-BE49-F238E27FC236}">
                <a16:creationId xmlns:a16="http://schemas.microsoft.com/office/drawing/2014/main" id="{52FB6CB1-9457-D541-CF77-BA7ED3058A4A}"/>
              </a:ext>
            </a:extLst>
          </p:cNvPr>
          <p:cNvSpPr/>
          <p:nvPr/>
        </p:nvSpPr>
        <p:spPr>
          <a:xfrm>
            <a:off x="4487122" y="4228589"/>
            <a:ext cx="3124551" cy="338554"/>
          </a:xfrm>
          <a:prstGeom prst="rect">
            <a:avLst/>
          </a:prstGeom>
        </p:spPr>
        <p:txBody>
          <a:bodyPr wrap="square" lIns="91440" tIns="45720" rIns="91440" bIns="45720" anchor="t">
            <a:spAutoFit/>
          </a:bodyPr>
          <a:lstStyle/>
          <a:p>
            <a:pPr marL="63500" marR="0" lvl="0" indent="0" defTabSz="914400" rtl="0" eaLnBrk="1" fontAlgn="auto" latinLnBrk="0" hangingPunct="1">
              <a:lnSpc>
                <a:spcPct val="100000"/>
              </a:lnSpc>
              <a:spcBef>
                <a:spcPts val="0"/>
              </a:spcBef>
              <a:spcAft>
                <a:spcPts val="0"/>
              </a:spcAft>
              <a:buClrTx/>
              <a:buSzTx/>
              <a:buFontTx/>
              <a:buNone/>
              <a:tabLst/>
              <a:defRPr/>
            </a:pPr>
            <a:endParaRPr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ndParaRPr>
          </a:p>
        </p:txBody>
      </p:sp>
      <p:sp>
        <p:nvSpPr>
          <p:cNvPr id="34" name="Rectangle 33">
            <a:extLst>
              <a:ext uri="{FF2B5EF4-FFF2-40B4-BE49-F238E27FC236}">
                <a16:creationId xmlns:a16="http://schemas.microsoft.com/office/drawing/2014/main" id="{D894FC27-135A-71BD-BAB1-A3D7289628FB}"/>
              </a:ext>
            </a:extLst>
          </p:cNvPr>
          <p:cNvSpPr/>
          <p:nvPr/>
        </p:nvSpPr>
        <p:spPr>
          <a:xfrm>
            <a:off x="6642947" y="4217267"/>
            <a:ext cx="3289502" cy="1631216"/>
          </a:xfrm>
          <a:prstGeom prst="rect">
            <a:avLst/>
          </a:prstGeom>
        </p:spPr>
        <p:txBody>
          <a:bodyPr wrap="square" lIns="91440" tIns="45720" rIns="91440" bIns="45720" anchor="t">
            <a:spAutoFit/>
          </a:bodyPr>
          <a:lstStyle/>
          <a:p>
            <a:pPr defTabSz="914400">
              <a:defRPr/>
            </a:pPr>
            <a:r>
              <a:rPr lang="en-US" sz="1600" b="1" i="1">
                <a:solidFill>
                  <a:prstClr val="black"/>
                </a:solidFill>
                <a:effectLst>
                  <a:outerShdw blurRad="38100" dist="38100" dir="2700000" algn="tl">
                    <a:srgbClr val="000000">
                      <a:alpha val="43137"/>
                    </a:srgbClr>
                  </a:outerShdw>
                </a:effectLst>
                <a:latin typeface="Avenir Next LT Pro"/>
                <a:cs typeface="Arial"/>
              </a:rPr>
              <a:t>Grace Brown</a:t>
            </a:r>
            <a:r>
              <a:rPr kumimoji="0" lang="en-US" sz="1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rPr>
              <a:t>, BSW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panose="020B0604020202020204" pitchFamily="34" charset="0"/>
              </a:rPr>
              <a:t>Graduate Assistant </a:t>
            </a:r>
            <a:endParaRPr lang="en-US" sz="1400" b="1">
              <a:solidFill>
                <a:prstClr val="black"/>
              </a:solidFill>
              <a:effectLst>
                <a:outerShdw blurRad="38100" dist="38100" dir="2700000" algn="tl">
                  <a:srgbClr val="000000">
                    <a:alpha val="43137"/>
                  </a:srgbClr>
                </a:outerShdw>
              </a:effectLst>
              <a:latin typeface="Avenir Next LT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panose="020B0604020202020204" pitchFamily="34" charset="0"/>
              </a:rPr>
              <a:t>Field Education </a:t>
            </a:r>
            <a:br>
              <a:rPr kumimoji="0" lang="en-US" sz="1400" b="0" i="0" u="none" strike="noStrike" kern="1200" cap="none" spc="0" normalizeH="0" baseline="0" noProof="0">
                <a:ln>
                  <a:noFill/>
                </a:ln>
                <a:solidFill>
                  <a:prstClr val="white"/>
                </a:solidFill>
                <a:effectLst/>
                <a:uLnTx/>
                <a:uFillTx/>
                <a:latin typeface="Avenir Next LT Pro"/>
                <a:ea typeface="+mn-ea"/>
                <a:cs typeface="Arial" panose="020B0604020202020204" pitchFamily="34" charset="0"/>
              </a:rPr>
            </a:br>
            <a:r>
              <a:rPr kumimoji="0" lang="en-US" sz="1400" b="0" i="0" strike="noStrike" kern="1200" cap="none" spc="0" normalizeH="0" baseline="0" noProof="0">
                <a:ln>
                  <a:noFill/>
                </a:ln>
                <a:effectLst/>
                <a:uLnTx/>
                <a:uFillTx/>
                <a:latin typeface="Avenir Next LT Pro"/>
                <a:ea typeface="+mn-ea"/>
                <a:cs typeface="Arial" panose="020B0604020202020204" pitchFamily="34" charset="0"/>
              </a:rPr>
              <a:t>812-465-7114 office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a:ln>
                  <a:noFill/>
                </a:ln>
                <a:effectLst/>
                <a:uLnTx/>
                <a:uFillTx/>
                <a:latin typeface="Avenir Next LT Pro"/>
                <a:ea typeface="+mn-ea"/>
                <a:cs typeface="Arial" panose="020B0604020202020204" pitchFamily="34" charset="0"/>
                <a:hlinkClick r:id="rId4">
                  <a:extLst>
                    <a:ext uri="{A12FA001-AC4F-418D-AE19-62706E023703}">
                      <ahyp:hlinkClr xmlns:ahyp="http://schemas.microsoft.com/office/drawing/2018/hyperlinkcolor" val="tx"/>
                    </a:ext>
                  </a:extLst>
                </a:hlinkClick>
              </a:rPr>
              <a:t>Socialwork.field@usi.edu</a:t>
            </a:r>
            <a:r>
              <a:rPr kumimoji="0" lang="en-US" sz="1400" b="0" i="0" strike="noStrike" kern="1200" cap="none" spc="0" normalizeH="0" baseline="0" noProof="0">
                <a:ln>
                  <a:noFill/>
                </a:ln>
                <a:effectLst/>
                <a:uLnTx/>
                <a:uFillTx/>
                <a:latin typeface="Avenir Next LT Pro"/>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3333"/>
              </a:solidFill>
              <a:effectLst/>
              <a:uLnTx/>
              <a:uFillTx/>
              <a:latin typeface="Avenir Next LT Pro"/>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venir Next LT Pro"/>
              <a:ea typeface="+mn-ea"/>
              <a:cs typeface="Arial" panose="020B0604020202020204" pitchFamily="34" charset="0"/>
            </a:endParaRPr>
          </a:p>
        </p:txBody>
      </p:sp>
      <p:pic>
        <p:nvPicPr>
          <p:cNvPr id="52" name="Picture 4" descr="Usiacad Monogm">
            <a:extLst>
              <a:ext uri="{FF2B5EF4-FFF2-40B4-BE49-F238E27FC236}">
                <a16:creationId xmlns:a16="http://schemas.microsoft.com/office/drawing/2014/main" id="{C6B5DCB4-D175-2CBC-0E1E-627FF7EE3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3753" y="5325811"/>
            <a:ext cx="838638" cy="6080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2EB48B-7E05-6BFB-AA53-08D29DE41E0E}"/>
              </a:ext>
            </a:extLst>
          </p:cNvPr>
          <p:cNvSpPr/>
          <p:nvPr/>
        </p:nvSpPr>
        <p:spPr>
          <a:xfrm>
            <a:off x="3648210" y="4222142"/>
            <a:ext cx="2996453" cy="1323439"/>
          </a:xfrm>
          <a:prstGeom prst="rect">
            <a:avLst/>
          </a:prstGeom>
        </p:spPr>
        <p:txBody>
          <a:bodyPr wrap="square" lIns="91440" tIns="45720" rIns="91440" bIns="45720" anchor="t">
            <a:spAutoFit/>
          </a:bodyPr>
          <a:lstStyle/>
          <a:p>
            <a:pPr marL="63500" defTabSz="914400">
              <a:defRPr/>
            </a:pPr>
            <a:r>
              <a:rPr lang="en-US" sz="1600" b="1" i="1">
                <a:solidFill>
                  <a:prstClr val="black"/>
                </a:solidFill>
                <a:effectLst>
                  <a:outerShdw blurRad="38100" dist="38100" dir="2700000" algn="tl">
                    <a:srgbClr val="000000">
                      <a:alpha val="43137"/>
                    </a:srgbClr>
                  </a:outerShdw>
                </a:effectLst>
              </a:rPr>
              <a:t>Brandi Watson</a:t>
            </a: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 LCSW,</a:t>
            </a:r>
            <a:r>
              <a:rPr lang="en-US" sz="1600" b="1">
                <a:solidFill>
                  <a:prstClr val="black"/>
                </a:solidFill>
                <a:effectLst>
                  <a:outerShdw blurRad="38100" dist="38100" dir="2700000" algn="tl">
                    <a:srgbClr val="000000">
                      <a:alpha val="43137"/>
                    </a:srgbClr>
                  </a:outerShdw>
                </a:effectLst>
              </a:rPr>
              <a:t> </a:t>
            </a:r>
          </a:p>
          <a:p>
            <a:pPr marL="63500" defTabSz="914400">
              <a:defRPr/>
            </a:pPr>
            <a:r>
              <a:rPr lang="en-US" sz="1600" b="1">
                <a:solidFill>
                  <a:prstClr val="black"/>
                </a:solidFill>
                <a:effectLst>
                  <a:outerShdw blurRad="38100" dist="38100" dir="2700000" algn="tl">
                    <a:srgbClr val="000000">
                      <a:alpha val="43137"/>
                    </a:srgbClr>
                  </a:outerShdw>
                </a:effectLst>
              </a:rPr>
              <a:t>Assistant Director </a:t>
            </a:r>
          </a:p>
          <a:p>
            <a:pPr marL="635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a typeface="+mn-ea"/>
                <a:cs typeface="+mn-cs"/>
              </a:rPr>
              <a:t>Field Education</a:t>
            </a:r>
            <a:endParaRPr lang="en-US" sz="16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endParaRPr>
          </a:p>
          <a:p>
            <a:pPr marL="63500" marR="0" lvl="0" indent="0" algn="l" defTabSz="914400">
              <a:lnSpc>
                <a:spcPct val="100000"/>
              </a:lnSpc>
              <a:spcBef>
                <a:spcPts val="0"/>
              </a:spcBef>
              <a:spcAft>
                <a:spcPts val="0"/>
              </a:spcAft>
              <a:buNone/>
              <a:tabLst/>
              <a:defRPr/>
            </a:pPr>
            <a:r>
              <a:rPr lang="en-US" sz="1400">
                <a:ea typeface="+mn-lt"/>
                <a:cs typeface="+mn-lt"/>
              </a:rPr>
              <a:t>bewest</a:t>
            </a:r>
            <a:r>
              <a:rPr kumimoji="0" lang="en-US" sz="1400" b="0" i="0" u="none" strike="noStrike" kern="1200" cap="none" spc="0" normalizeH="0" baseline="0" noProof="0">
                <a:ln>
                  <a:noFill/>
                </a:ln>
                <a:effectLst/>
                <a:uLnTx/>
                <a:uFillTx/>
                <a:ea typeface="+mn-lt"/>
                <a:cs typeface="+mn-lt"/>
              </a:rPr>
              <a:t>@usi.edu</a:t>
            </a:r>
            <a:endParaRPr lang="en-US">
              <a:ea typeface="+mn-lt"/>
              <a:cs typeface="+mn-lt"/>
            </a:endParaRPr>
          </a:p>
          <a:p>
            <a:pPr marL="6350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Avenir Next LT Pro"/>
            </a:endParaRPr>
          </a:p>
        </p:txBody>
      </p:sp>
      <p:pic>
        <p:nvPicPr>
          <p:cNvPr id="4" name="Picture 3">
            <a:extLst>
              <a:ext uri="{FF2B5EF4-FFF2-40B4-BE49-F238E27FC236}">
                <a16:creationId xmlns:a16="http://schemas.microsoft.com/office/drawing/2014/main" id="{AD1AE746-B306-BF27-4CF7-F953AD50F9B8}"/>
              </a:ext>
            </a:extLst>
          </p:cNvPr>
          <p:cNvPicPr>
            <a:picLocks noChangeAspect="1"/>
          </p:cNvPicPr>
          <p:nvPr/>
        </p:nvPicPr>
        <p:blipFill>
          <a:blip r:embed="rId6"/>
          <a:stretch>
            <a:fillRect/>
          </a:stretch>
        </p:blipFill>
        <p:spPr>
          <a:xfrm>
            <a:off x="1007472" y="1564946"/>
            <a:ext cx="1639170" cy="2458755"/>
          </a:xfrm>
          <a:prstGeom prst="rect">
            <a:avLst/>
          </a:prstGeom>
          <a:scene3d>
            <a:camera prst="orthographicFront"/>
            <a:lightRig rig="threePt" dir="t"/>
          </a:scene3d>
          <a:sp3d>
            <a:bevelT/>
          </a:sp3d>
        </p:spPr>
      </p:pic>
      <p:pic>
        <p:nvPicPr>
          <p:cNvPr id="8" name="Picture 7">
            <a:extLst>
              <a:ext uri="{FF2B5EF4-FFF2-40B4-BE49-F238E27FC236}">
                <a16:creationId xmlns:a16="http://schemas.microsoft.com/office/drawing/2014/main" id="{829E6747-8BD5-FA85-1883-F3285F469E8C}"/>
              </a:ext>
            </a:extLst>
          </p:cNvPr>
          <p:cNvPicPr>
            <a:picLocks noChangeAspect="1"/>
          </p:cNvPicPr>
          <p:nvPr/>
        </p:nvPicPr>
        <p:blipFill>
          <a:blip r:embed="rId7"/>
          <a:stretch>
            <a:fillRect/>
          </a:stretch>
        </p:blipFill>
        <p:spPr>
          <a:xfrm>
            <a:off x="3958305" y="1573389"/>
            <a:ext cx="1639170" cy="2458755"/>
          </a:xfrm>
          <a:prstGeom prst="rect">
            <a:avLst/>
          </a:prstGeom>
          <a:scene3d>
            <a:camera prst="orthographicFront"/>
            <a:lightRig rig="threePt" dir="t"/>
          </a:scene3d>
          <a:sp3d>
            <a:bevelT/>
          </a:sp3d>
        </p:spPr>
      </p:pic>
      <p:pic>
        <p:nvPicPr>
          <p:cNvPr id="3" name="Picture 2">
            <a:extLst>
              <a:ext uri="{FF2B5EF4-FFF2-40B4-BE49-F238E27FC236}">
                <a16:creationId xmlns:a16="http://schemas.microsoft.com/office/drawing/2014/main" id="{D4E99065-5632-4094-7179-5FEA5F593CEC}"/>
              </a:ext>
            </a:extLst>
          </p:cNvPr>
          <p:cNvPicPr>
            <a:picLocks noChangeAspect="1"/>
          </p:cNvPicPr>
          <p:nvPr/>
        </p:nvPicPr>
        <p:blipFill rotWithShape="1">
          <a:blip r:embed="rId8"/>
          <a:srcRect r="10799"/>
          <a:stretch/>
        </p:blipFill>
        <p:spPr>
          <a:xfrm>
            <a:off x="6648178" y="1579422"/>
            <a:ext cx="1639171" cy="2450153"/>
          </a:xfrm>
          <a:prstGeom prst="rect">
            <a:avLst/>
          </a:prstGeom>
          <a:ln>
            <a:solidFill>
              <a:schemeClr val="bg1"/>
            </a:solidFill>
          </a:ln>
          <a:scene3d>
            <a:camera prst="orthographicFront"/>
            <a:lightRig rig="threePt" dir="t"/>
          </a:scene3d>
          <a:sp3d>
            <a:bevelT/>
          </a:sp3d>
        </p:spPr>
      </p:pic>
      <p:sp>
        <p:nvSpPr>
          <p:cNvPr id="7" name="Rectangle 6">
            <a:extLst>
              <a:ext uri="{FF2B5EF4-FFF2-40B4-BE49-F238E27FC236}">
                <a16:creationId xmlns:a16="http://schemas.microsoft.com/office/drawing/2014/main" id="{975A3D8E-83E2-C8B9-9113-CC801B1CA0C8}"/>
              </a:ext>
            </a:extLst>
          </p:cNvPr>
          <p:cNvSpPr/>
          <p:nvPr/>
        </p:nvSpPr>
        <p:spPr>
          <a:xfrm>
            <a:off x="9283850" y="4217266"/>
            <a:ext cx="3289502" cy="1415772"/>
          </a:xfrm>
          <a:prstGeom prst="rect">
            <a:avLst/>
          </a:prstGeom>
        </p:spPr>
        <p:txBody>
          <a:bodyPr wrap="square" lIns="91440" tIns="45720" rIns="91440" bIns="45720" anchor="t">
            <a:spAutoFit/>
          </a:bodyPr>
          <a:lstStyle/>
          <a:p>
            <a:pPr defTabSz="914400">
              <a:defRPr/>
            </a:pPr>
            <a:r>
              <a:rPr lang="en-US" sz="1600" b="1" i="1">
                <a:solidFill>
                  <a:prstClr val="black"/>
                </a:solidFill>
                <a:effectLst>
                  <a:outerShdw blurRad="38100" dist="38100" dir="2700000" algn="tl">
                    <a:srgbClr val="000000">
                      <a:alpha val="43137"/>
                    </a:srgbClr>
                  </a:outerShdw>
                </a:effectLst>
                <a:latin typeface="Avenir Next LT Pro"/>
                <a:cs typeface="Arial"/>
              </a:rPr>
              <a:t>Madison Piatt</a:t>
            </a:r>
            <a:endParaRPr kumimoji="0" lang="en-US" sz="1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endParaRPr>
          </a:p>
          <a:p>
            <a:pPr defTabSz="914400">
              <a:defRPr/>
            </a:pPr>
            <a:r>
              <a:rPr lang="en-US" sz="1400" b="1">
                <a:solidFill>
                  <a:prstClr val="black"/>
                </a:solidFill>
                <a:effectLst>
                  <a:outerShdw blurRad="38100" dist="38100" dir="2700000" algn="tl">
                    <a:srgbClr val="000000">
                      <a:alpha val="43137"/>
                    </a:srgbClr>
                  </a:outerShdw>
                </a:effectLst>
                <a:latin typeface="Avenir Next LT Pro"/>
                <a:cs typeface="Arial"/>
              </a:rPr>
              <a:t>Student Worker</a:t>
            </a:r>
            <a:endParaRPr lang="en-US" sz="1400" b="1">
              <a:solidFill>
                <a:prstClr val="black"/>
              </a:solidFill>
              <a:effectLst>
                <a:outerShdw blurRad="38100" dist="38100" dir="2700000" algn="tl">
                  <a:srgbClr val="000000">
                    <a:alpha val="43137"/>
                  </a:srgbClr>
                </a:outerShdw>
              </a:effectLst>
              <a:latin typeface="Avenir Next LT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a:ea typeface="+mn-ea"/>
                <a:cs typeface="Arial"/>
              </a:rPr>
              <a:t>Field Education </a:t>
            </a:r>
            <a:endParaRPr lang="en-US" sz="1400" b="0" i="0" strike="noStrike" kern="1200" cap="none" spc="0" normalizeH="0" baseline="0" noProof="0">
              <a:ln>
                <a:noFill/>
              </a:ln>
              <a:solidFill>
                <a:prstClr val="black"/>
              </a:solidFill>
              <a:effectLst/>
              <a:uLnTx/>
              <a:uFillTx/>
              <a:latin typeface="Avenir Next LT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a:ln>
                  <a:noFill/>
                </a:ln>
                <a:effectLst/>
                <a:uLnTx/>
                <a:uFillTx/>
                <a:latin typeface="Avenir Next LT Pro"/>
                <a:ea typeface="+mn-ea"/>
                <a:cs typeface="Arial"/>
                <a:hlinkClick r:id="rId4">
                  <a:extLst>
                    <a:ext uri="{A12FA001-AC4F-418D-AE19-62706E023703}">
                      <ahyp:hlinkClr xmlns:ahyp="http://schemas.microsoft.com/office/drawing/2018/hyperlinkcolor" val="tx"/>
                    </a:ext>
                  </a:extLst>
                </a:hlinkClick>
              </a:rPr>
              <a:t>Socialwork.field@usi.edu</a:t>
            </a:r>
            <a:r>
              <a:rPr kumimoji="0" lang="en-US" sz="1400" b="0" i="0" strike="noStrike" kern="1200" cap="none" spc="0" normalizeH="0" baseline="0" noProof="0">
                <a:ln>
                  <a:noFill/>
                </a:ln>
                <a:effectLst/>
                <a:uLnTx/>
                <a:uFillTx/>
                <a:latin typeface="Avenir Next LT Pro"/>
                <a:ea typeface="+mn-ea"/>
                <a:cs typeface="Arial"/>
              </a:rPr>
              <a:t> </a:t>
            </a:r>
            <a:endParaRPr lang="en-US" sz="1400" b="0" i="0" strike="noStrike" kern="1200" cap="none" spc="0" normalizeH="0" baseline="0" noProof="0">
              <a:ln>
                <a:noFill/>
              </a:ln>
              <a:effectLst/>
              <a:uLnTx/>
              <a:uFillTx/>
              <a:latin typeface="Avenir Next LT Pr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3333"/>
              </a:solidFill>
              <a:effectLst/>
              <a:uLnTx/>
              <a:uFillTx/>
              <a:latin typeface="Avenir Next LT Pro"/>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venir Next LT Pro"/>
              <a:ea typeface="+mn-ea"/>
              <a:cs typeface="Arial" panose="020B0604020202020204" pitchFamily="34" charset="0"/>
            </a:endParaRPr>
          </a:p>
        </p:txBody>
      </p:sp>
      <p:pic>
        <p:nvPicPr>
          <p:cNvPr id="1026" name="Picture 2" descr="A person smiling at camera&#10;&#10;AI-generated content may be incorrect.">
            <a:extLst>
              <a:ext uri="{FF2B5EF4-FFF2-40B4-BE49-F238E27FC236}">
                <a16:creationId xmlns:a16="http://schemas.microsoft.com/office/drawing/2014/main" id="{CBAEA5B1-AD46-1E67-2819-5B70473B56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3851" y="1619180"/>
            <a:ext cx="1810396" cy="240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23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EF9F-CBE4-4D3C-8137-3BC456125E05}"/>
              </a:ext>
            </a:extLst>
          </p:cNvPr>
          <p:cNvSpPr>
            <a:spLocks noGrp="1"/>
          </p:cNvSpPr>
          <p:nvPr>
            <p:ph type="title"/>
          </p:nvPr>
        </p:nvSpPr>
        <p:spPr>
          <a:xfrm>
            <a:off x="4235778" y="0"/>
            <a:ext cx="2734364" cy="865951"/>
          </a:xfrm>
        </p:spPr>
        <p:txBody>
          <a:bodyPr>
            <a:normAutofit fontScale="90000"/>
          </a:bodyPr>
          <a:lstStyle/>
          <a:p>
            <a:r>
              <a:rPr lang="en-US" sz="4000" b="1">
                <a:latin typeface="Batang" panose="02030600000101010101" pitchFamily="18" charset="-127"/>
                <a:ea typeface="Batang" panose="02030600000101010101" pitchFamily="18" charset="-127"/>
              </a:rPr>
              <a:t>References</a:t>
            </a:r>
            <a:endParaRPr lang="en-US" sz="4000" b="1">
              <a:solidFill>
                <a:srgbClr val="00B050"/>
              </a:solidFill>
              <a:latin typeface="Batang" panose="02030600000101010101" pitchFamily="18" charset="-127"/>
              <a:ea typeface="Batang" panose="02030600000101010101" pitchFamily="18" charset="-127"/>
            </a:endParaRPr>
          </a:p>
        </p:txBody>
      </p:sp>
      <p:pic>
        <p:nvPicPr>
          <p:cNvPr id="4" name="Picture 3" descr="Usiacad Mono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p:cNvSpPr txBox="1">
            <a:spLocks/>
          </p:cNvSpPr>
          <p:nvPr/>
        </p:nvSpPr>
        <p:spPr>
          <a:xfrm>
            <a:off x="1073426" y="793102"/>
            <a:ext cx="9960584" cy="522203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800" b="1">
                <a:latin typeface="Batang" panose="02030600000101010101" pitchFamily="18" charset="-127"/>
                <a:ea typeface="Batang" panose="02030600000101010101" pitchFamily="18" charset="-127"/>
              </a:rPr>
              <a:t>Council on Social Work Education (CSWE): </a:t>
            </a:r>
            <a:r>
              <a:rPr lang="en-US" sz="1800">
                <a:latin typeface="Batang" panose="02030600000101010101" pitchFamily="18" charset="-127"/>
                <a:ea typeface="Batang" panose="02030600000101010101" pitchFamily="18" charset="-127"/>
                <a:hlinkClick r:id="rId3"/>
              </a:rPr>
              <a:t>http://www.cswe.org/</a:t>
            </a:r>
            <a:endParaRPr lang="en-US" sz="1800">
              <a:latin typeface="Batang" panose="02030600000101010101" pitchFamily="18" charset="-127"/>
              <a:ea typeface="Batang" panose="02030600000101010101" pitchFamily="18" charset="-127"/>
            </a:endParaRPr>
          </a:p>
          <a:p>
            <a:r>
              <a:rPr lang="en-US" sz="1800" b="1">
                <a:latin typeface="Batang" panose="02030600000101010101" pitchFamily="18" charset="-127"/>
                <a:ea typeface="Batang" panose="02030600000101010101" pitchFamily="18" charset="-127"/>
              </a:rPr>
              <a:t>Munson, C. E., &amp; Munson, C. E. (2002). </a:t>
            </a:r>
            <a:r>
              <a:rPr lang="en-US" sz="1800" i="1">
                <a:latin typeface="Batang" panose="02030600000101010101" pitchFamily="18" charset="-127"/>
                <a:ea typeface="Batang" panose="02030600000101010101" pitchFamily="18" charset="-127"/>
              </a:rPr>
              <a:t>Handbook of Clinical Social Work Supervision. </a:t>
            </a:r>
            <a:r>
              <a:rPr lang="en-US" sz="1800">
                <a:latin typeface="Batang" panose="02030600000101010101" pitchFamily="18" charset="-127"/>
                <a:ea typeface="Batang" panose="02030600000101010101" pitchFamily="18" charset="-127"/>
              </a:rPr>
              <a:t>Binghamton, NY: Haworth Social Work Practice.</a:t>
            </a:r>
          </a:p>
          <a:p>
            <a:r>
              <a:rPr lang="en-US" sz="1800">
                <a:latin typeface="Batang" panose="02030600000101010101" pitchFamily="18" charset="-127"/>
                <a:ea typeface="Batang" panose="02030600000101010101" pitchFamily="18" charset="-127"/>
              </a:rPr>
              <a:t>http://www.salisbury.edu/socialwork/FieldTraining/StudentSupervision/StudentSupervision.swf. (n.d.). </a:t>
            </a:r>
          </a:p>
          <a:p>
            <a:r>
              <a:rPr lang="en-US" sz="1800" b="1">
                <a:latin typeface="Batang" panose="02030600000101010101" pitchFamily="18" charset="-127"/>
                <a:ea typeface="Batang" panose="02030600000101010101" pitchFamily="18" charset="-127"/>
              </a:rPr>
              <a:t>Dettlaff, A. J. (n.d.). MSW Field Supervisor Training: </a:t>
            </a:r>
            <a:r>
              <a:rPr lang="en-US" sz="1800">
                <a:latin typeface="Batang" panose="02030600000101010101" pitchFamily="18" charset="-127"/>
                <a:ea typeface="Batang" panose="02030600000101010101" pitchFamily="18" charset="-127"/>
                <a:hlinkClick r:id="rId4"/>
              </a:rPr>
              <a:t>http://www.slideserve.com/Samuel/msw-field-supervisor-training</a:t>
            </a:r>
            <a:endParaRPr lang="en-US" sz="1800">
              <a:latin typeface="Batang" panose="02030600000101010101" pitchFamily="18" charset="-127"/>
              <a:ea typeface="Batang" panose="02030600000101010101" pitchFamily="18" charset="-127"/>
            </a:endParaRPr>
          </a:p>
          <a:p>
            <a:r>
              <a:rPr lang="en-US" sz="1800" b="1">
                <a:latin typeface="Batang" panose="02030600000101010101" pitchFamily="18" charset="-127"/>
                <a:ea typeface="Batang" panose="02030600000101010101" pitchFamily="18" charset="-127"/>
              </a:rPr>
              <a:t>Pay for Placement for social work students </a:t>
            </a:r>
            <a:r>
              <a:rPr lang="en-US" sz="1800" b="0" i="0">
                <a:hlinkClick r:id="rId5"/>
              </a:rPr>
              <a:t>https://www.payment4placements.org/</a:t>
            </a:r>
            <a:r>
              <a:rPr lang="en-US" sz="1800" b="1">
                <a:latin typeface="Batang" panose="02030600000101010101" pitchFamily="18" charset="-127"/>
                <a:ea typeface="Batang" panose="02030600000101010101" pitchFamily="18" charset="-127"/>
              </a:rPr>
              <a:t>	            </a:t>
            </a:r>
          </a:p>
          <a:p>
            <a:r>
              <a:rPr lang="en-US" sz="1800" b="1">
                <a:latin typeface="Batang" panose="02030600000101010101" pitchFamily="18" charset="-127"/>
                <a:ea typeface="Batang" panose="02030600000101010101" pitchFamily="18" charset="-127"/>
              </a:rPr>
              <a:t>NASW Code of Ethics: </a:t>
            </a:r>
            <a:r>
              <a:rPr lang="en-US" sz="1800">
                <a:latin typeface="Batang" panose="02030600000101010101" pitchFamily="18" charset="-127"/>
                <a:ea typeface="Batang" panose="02030600000101010101" pitchFamily="18" charset="-127"/>
                <a:hlinkClick r:id="rId6"/>
              </a:rPr>
              <a:t>https://www.socialworkers.org/About/Ethics/Code-of-Ethics/Code-of-Ethics-English</a:t>
            </a:r>
            <a:r>
              <a:rPr lang="en-US" sz="1800">
                <a:latin typeface="Batang" panose="02030600000101010101" pitchFamily="18" charset="-127"/>
                <a:ea typeface="Batang" panose="02030600000101010101" pitchFamily="18" charset="-127"/>
              </a:rPr>
              <a:t> </a:t>
            </a:r>
          </a:p>
          <a:p>
            <a:r>
              <a:rPr lang="en-US" sz="1800" b="1">
                <a:latin typeface="Batang" panose="02030600000101010101" pitchFamily="18" charset="-127"/>
                <a:ea typeface="Batang" panose="02030600000101010101" pitchFamily="18" charset="-127"/>
              </a:rPr>
              <a:t>USI BSW &amp; MSW Field Manuals: </a:t>
            </a:r>
            <a:r>
              <a:rPr lang="en-US" sz="1800">
                <a:latin typeface="Batang" panose="02030600000101010101" pitchFamily="18" charset="-127"/>
                <a:ea typeface="Batang" panose="02030600000101010101" pitchFamily="18" charset="-127"/>
                <a:hlinkClick r:id="rId7"/>
              </a:rPr>
              <a:t>https://www.usi.edu/liberal-arts/social-work/field-education</a:t>
            </a:r>
            <a:r>
              <a:rPr lang="en-US" sz="1800">
                <a:latin typeface="Batang" panose="02030600000101010101" pitchFamily="18" charset="-127"/>
                <a:ea typeface="Batang" panose="02030600000101010101" pitchFamily="18" charset="-127"/>
              </a:rPr>
              <a:t>  </a:t>
            </a:r>
          </a:p>
          <a:p>
            <a:endParaRPr lang="en-US">
              <a:highlight>
                <a:srgbClr val="FFFF00"/>
              </a:highlight>
              <a:latin typeface="Bell MT" panose="02020503060305020303" pitchFamily="18" charset="0"/>
              <a:ea typeface="Batang" panose="02030600000101010101"/>
            </a:endParaRPr>
          </a:p>
        </p:txBody>
      </p:sp>
      <p:sp>
        <p:nvSpPr>
          <p:cNvPr id="6" name="Rectangle 5"/>
          <p:cNvSpPr/>
          <p:nvPr/>
        </p:nvSpPr>
        <p:spPr>
          <a:xfrm>
            <a:off x="304800" y="6129707"/>
            <a:ext cx="14842209" cy="400110"/>
          </a:xfrm>
          <a:prstGeom prst="rect">
            <a:avLst/>
          </a:prstGeom>
        </p:spPr>
        <p:txBody>
          <a:bodyPr wrap="square">
            <a:spAutoFit/>
          </a:bodyPr>
          <a:lstStyle/>
          <a:p>
            <a:r>
              <a:rPr lang="en-US" sz="2000">
                <a:solidFill>
                  <a:schemeClr val="bg1"/>
                </a:solidFill>
                <a:latin typeface="Batang" panose="02030600000101010101" pitchFamily="18" charset="-127"/>
                <a:ea typeface="Batang" panose="02030600000101010101" pitchFamily="18" charset="-127"/>
              </a:rPr>
              <a:t>A special thanks to Jara Dillingham and Summer Wilderman for their work on this training! </a:t>
            </a:r>
          </a:p>
        </p:txBody>
      </p:sp>
    </p:spTree>
    <p:extLst>
      <p:ext uri="{BB962C8B-B14F-4D97-AF65-F5344CB8AC3E}">
        <p14:creationId xmlns:p14="http://schemas.microsoft.com/office/powerpoint/2010/main" val="117449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365" y="-92338"/>
            <a:ext cx="9807250" cy="1359664"/>
          </a:xfrm>
        </p:spPr>
        <p:txBody>
          <a:bodyPr>
            <a:noAutofit/>
          </a:bodyPr>
          <a:lstStyle/>
          <a:p>
            <a:pPr algn="ctr"/>
            <a:r>
              <a:rPr lang="en-US" sz="4400" b="1" dirty="0">
                <a:latin typeface="Batang" panose="02030600000101010101" pitchFamily="18" charset="-127"/>
                <a:ea typeface="Batang" panose="02030600000101010101" pitchFamily="18" charset="-127"/>
              </a:rPr>
              <a:t>Why are we doing this?</a:t>
            </a:r>
            <a:br>
              <a:rPr lang="en-US" sz="4400" b="1" dirty="0">
                <a:latin typeface="Batang" panose="02030600000101010101" pitchFamily="18" charset="-127"/>
                <a:ea typeface="Batang" panose="02030600000101010101" pitchFamily="18" charset="-127"/>
              </a:rPr>
            </a:br>
            <a:br>
              <a:rPr lang="en-US" sz="4400" b="1" dirty="0">
                <a:latin typeface="Batang" panose="02030600000101010101" pitchFamily="18" charset="-127"/>
                <a:ea typeface="Batang" panose="02030600000101010101" pitchFamily="18" charset="-127"/>
              </a:rPr>
            </a:br>
            <a:r>
              <a:rPr lang="en-US" sz="2400" b="1" dirty="0">
                <a:latin typeface="Batang" panose="02030600000101010101" pitchFamily="18" charset="-127"/>
                <a:ea typeface="Batang" panose="02030600000101010101" pitchFamily="18" charset="-127"/>
              </a:rPr>
              <a:t> </a:t>
            </a:r>
            <a:r>
              <a:rPr lang="en-US" b="1" dirty="0">
                <a:latin typeface="Batang" panose="02030600000101010101" pitchFamily="18" charset="-127"/>
                <a:ea typeface="Batang" panose="02030600000101010101" pitchFamily="18" charset="-127"/>
              </a:rPr>
              <a:t>To Relieve Stress and Clarify Expectations </a:t>
            </a:r>
            <a:endParaRPr lang="en-US" sz="3600" b="1" dirty="0">
              <a:latin typeface="Batang" panose="02030600000101010101" pitchFamily="18" charset="-127"/>
              <a:ea typeface="Batang" panose="02030600000101010101" pitchFamily="18" charset="-127"/>
            </a:endParaRPr>
          </a:p>
        </p:txBody>
      </p:sp>
      <p:sp>
        <p:nvSpPr>
          <p:cNvPr id="5" name="Content Placeholder 4"/>
          <p:cNvSpPr>
            <a:spLocks noGrp="1"/>
          </p:cNvSpPr>
          <p:nvPr>
            <p:ph sz="half" idx="1"/>
          </p:nvPr>
        </p:nvSpPr>
        <p:spPr>
          <a:xfrm>
            <a:off x="1257578" y="2747472"/>
            <a:ext cx="6533110" cy="4110528"/>
          </a:xfrm>
        </p:spPr>
        <p:txBody>
          <a:bodyPr>
            <a:normAutofit lnSpcReduction="10000"/>
          </a:bodyPr>
          <a:lstStyle/>
          <a:p>
            <a:pPr>
              <a:lnSpc>
                <a:spcPct val="90000"/>
              </a:lnSpc>
              <a:defRPr/>
            </a:pPr>
            <a:r>
              <a:rPr lang="en-US" altLang="en-US" sz="2400" b="1" dirty="0">
                <a:latin typeface="Batang" panose="02030600000101010101" pitchFamily="18" charset="-127"/>
                <a:ea typeface="Batang" panose="02030600000101010101" pitchFamily="18" charset="-127"/>
              </a:rPr>
              <a:t>The mission of Field Education is to turn students’ focus from the acquisition of knowledge to the application of knowledge. </a:t>
            </a:r>
          </a:p>
          <a:p>
            <a:pPr marL="0" indent="0">
              <a:lnSpc>
                <a:spcPct val="90000"/>
              </a:lnSpc>
              <a:buNone/>
              <a:defRPr/>
            </a:pPr>
            <a:endParaRPr lang="en-US" altLang="en-US" sz="900" b="1" dirty="0">
              <a:latin typeface="Batang" panose="02030600000101010101" pitchFamily="18" charset="-127"/>
              <a:ea typeface="Batang" panose="02030600000101010101" pitchFamily="18" charset="-127"/>
            </a:endParaRPr>
          </a:p>
          <a:p>
            <a:pPr>
              <a:lnSpc>
                <a:spcPct val="90000"/>
              </a:lnSpc>
              <a:defRPr/>
            </a:pPr>
            <a:r>
              <a:rPr lang="en-US" altLang="en-US" sz="2400" b="1" dirty="0">
                <a:latin typeface="Batang" panose="02030600000101010101" pitchFamily="18" charset="-127"/>
                <a:ea typeface="Batang" panose="02030600000101010101" pitchFamily="18" charset="-127"/>
              </a:rPr>
              <a:t>In field, students are provided with opportunities to apply the social work knowledge and skills obtained in the classroom to actual practice situations. </a:t>
            </a:r>
          </a:p>
          <a:p>
            <a:pPr marL="0" indent="0">
              <a:lnSpc>
                <a:spcPct val="90000"/>
              </a:lnSpc>
              <a:buNone/>
              <a:defRPr/>
            </a:pPr>
            <a:endParaRPr lang="en-US" altLang="en-US" sz="900" b="1" dirty="0">
              <a:latin typeface="Batang" panose="02030600000101010101" pitchFamily="18" charset="-127"/>
              <a:ea typeface="Batang" panose="02030600000101010101" pitchFamily="18" charset="-127"/>
            </a:endParaRPr>
          </a:p>
          <a:p>
            <a:pPr>
              <a:lnSpc>
                <a:spcPct val="90000"/>
              </a:lnSpc>
              <a:defRPr/>
            </a:pPr>
            <a:r>
              <a:rPr lang="en-US" altLang="en-US" sz="2400" b="1" dirty="0">
                <a:latin typeface="Batang" panose="02030600000101010101" pitchFamily="18" charset="-127"/>
                <a:ea typeface="Batang" panose="02030600000101010101" pitchFamily="18" charset="-127"/>
              </a:rPr>
              <a:t>When a student completes field, they should be ready to enter the profession.</a:t>
            </a:r>
            <a:endParaRPr lang="en-US" sz="2400" b="1" dirty="0"/>
          </a:p>
          <a:p>
            <a:pPr marL="0" indent="0">
              <a:buNone/>
            </a:pPr>
            <a:endParaRPr lang="en-US" sz="1800" b="1" dirty="0">
              <a:latin typeface="Batang" panose="02030600000101010101" pitchFamily="18" charset="-127"/>
              <a:ea typeface="Batang" panose="02030600000101010101" pitchFamily="18" charset="-127"/>
            </a:endParaRPr>
          </a:p>
        </p:txBody>
      </p:sp>
      <p:pic>
        <p:nvPicPr>
          <p:cNvPr id="1028" name="Picture 4" descr="Image result for google relieve stress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5570" y="1044038"/>
            <a:ext cx="2682496" cy="315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4051" y="139767"/>
            <a:ext cx="935898" cy="678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665276-767E-4A7C-BF43-E86DAC7AF088}"/>
              </a:ext>
            </a:extLst>
          </p:cNvPr>
          <p:cNvSpPr txBox="1"/>
          <p:nvPr/>
        </p:nvSpPr>
        <p:spPr>
          <a:xfrm>
            <a:off x="8508944" y="4264916"/>
            <a:ext cx="3367691" cy="1477328"/>
          </a:xfrm>
          <a:prstGeom prst="rect">
            <a:avLst/>
          </a:prstGeom>
          <a:noFill/>
        </p:spPr>
        <p:txBody>
          <a:bodyPr wrap="square" rtlCol="0">
            <a:spAutoFit/>
          </a:bodyPr>
          <a:lstStyle/>
          <a:p>
            <a:pPr algn="ctr"/>
            <a:r>
              <a:rPr lang="en-US" altLang="en-US" b="1">
                <a:latin typeface="Batang" panose="02030600000101010101" pitchFamily="18" charset="-127"/>
                <a:ea typeface="Batang" panose="02030600000101010101" pitchFamily="18" charset="-127"/>
              </a:rPr>
              <a:t>We hope this training helps clarify expectations, and eliminate some </a:t>
            </a:r>
          </a:p>
          <a:p>
            <a:pPr algn="ctr"/>
            <a:r>
              <a:rPr lang="en-US" altLang="en-US" b="1">
                <a:latin typeface="Batang" panose="02030600000101010101" pitchFamily="18" charset="-127"/>
                <a:ea typeface="Batang" panose="02030600000101010101" pitchFamily="18" charset="-127"/>
              </a:rPr>
              <a:t>of the stress that can be associated with Field Education. </a:t>
            </a:r>
          </a:p>
          <a:p>
            <a:endParaRPr lang="en-US"/>
          </a:p>
        </p:txBody>
      </p:sp>
    </p:spTree>
    <p:extLst>
      <p:ext uri="{BB962C8B-B14F-4D97-AF65-F5344CB8AC3E}">
        <p14:creationId xmlns:p14="http://schemas.microsoft.com/office/powerpoint/2010/main" val="353164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79755" y="-5269"/>
            <a:ext cx="10992934" cy="626660"/>
          </a:xfrm>
        </p:spPr>
        <p:txBody>
          <a:bodyPr>
            <a:normAutofit fontScale="90000"/>
          </a:bodyPr>
          <a:lstStyle/>
          <a:p>
            <a:pPr>
              <a:defRPr/>
            </a:pPr>
            <a:r>
              <a:rPr lang="en-US" altLang="en-US" sz="4400" b="1">
                <a:latin typeface="Batang" panose="02030600000101010101" pitchFamily="18" charset="-127"/>
                <a:ea typeface="Batang" panose="02030600000101010101" pitchFamily="18" charset="-127"/>
              </a:rPr>
              <a:t>Teaching Soon-To-Be Social Workers </a:t>
            </a:r>
          </a:p>
        </p:txBody>
      </p:sp>
      <p:sp>
        <p:nvSpPr>
          <p:cNvPr id="13315" name="Rectangle 3"/>
          <p:cNvSpPr>
            <a:spLocks noGrp="1" noChangeArrowheads="1"/>
          </p:cNvSpPr>
          <p:nvPr>
            <p:ph sz="half" idx="1"/>
          </p:nvPr>
        </p:nvSpPr>
        <p:spPr>
          <a:xfrm>
            <a:off x="586596" y="3431773"/>
            <a:ext cx="2452164" cy="2373262"/>
          </a:xfrm>
        </p:spPr>
        <p:txBody>
          <a:bodyPr>
            <a:normAutofit/>
          </a:bodyPr>
          <a:lstStyle/>
          <a:p>
            <a:pPr marL="0" indent="0" algn="ctr">
              <a:lnSpc>
                <a:spcPct val="100000"/>
              </a:lnSpc>
              <a:buNone/>
              <a:defRPr/>
            </a:pPr>
            <a:r>
              <a:rPr lang="en-US" sz="2800" b="1">
                <a:latin typeface="Batang" panose="02030600000101010101" pitchFamily="18" charset="-127"/>
                <a:ea typeface="Batang" panose="02030600000101010101" pitchFamily="18" charset="-127"/>
              </a:rPr>
              <a:t>Help them learn to be Social Workers! </a:t>
            </a:r>
            <a:endParaRPr lang="en-US" altLang="en-US" sz="2400"/>
          </a:p>
        </p:txBody>
      </p:sp>
      <p:sp>
        <p:nvSpPr>
          <p:cNvPr id="2" name="Content Placeholder 1"/>
          <p:cNvSpPr>
            <a:spLocks noGrp="1"/>
          </p:cNvSpPr>
          <p:nvPr>
            <p:ph sz="half" idx="2"/>
          </p:nvPr>
        </p:nvSpPr>
        <p:spPr>
          <a:xfrm>
            <a:off x="7815002" y="3262429"/>
            <a:ext cx="3658130" cy="2542606"/>
          </a:xfrm>
        </p:spPr>
        <p:txBody>
          <a:bodyPr>
            <a:noAutofit/>
          </a:bodyPr>
          <a:lstStyle/>
          <a:p>
            <a:pPr marL="0" indent="0" algn="ctr">
              <a:lnSpc>
                <a:spcPct val="100000"/>
              </a:lnSpc>
              <a:buNone/>
            </a:pPr>
            <a:r>
              <a:rPr lang="en-US" altLang="en-US" sz="2800" b="1">
                <a:latin typeface="Batang" panose="02030600000101010101" pitchFamily="18" charset="-127"/>
                <a:ea typeface="Batang" panose="02030600000101010101" pitchFamily="18" charset="-127"/>
              </a:rPr>
              <a:t>This involves creating learning opportunities for students to integrate theory and practice.</a:t>
            </a:r>
          </a:p>
        </p:txBody>
      </p:sp>
      <p:pic>
        <p:nvPicPr>
          <p:cNvPr id="6" name="Picture 5"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422" y="6176455"/>
            <a:ext cx="935898" cy="6785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bridg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496" y="3246517"/>
            <a:ext cx="4469426" cy="19337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6089" y="1229187"/>
            <a:ext cx="9829707" cy="1384995"/>
          </a:xfrm>
          <a:prstGeom prst="rect">
            <a:avLst/>
          </a:prstGeom>
        </p:spPr>
        <p:txBody>
          <a:bodyPr wrap="square">
            <a:spAutoFit/>
          </a:bodyPr>
          <a:lstStyle/>
          <a:p>
            <a:pPr algn="ctr"/>
            <a:r>
              <a:rPr lang="en-US" altLang="en-US" sz="2800" b="1">
                <a:latin typeface="Batang" panose="02030600000101010101" pitchFamily="18" charset="-127"/>
                <a:ea typeface="Batang" panose="02030600000101010101" pitchFamily="18" charset="-127"/>
              </a:rPr>
              <a:t>Agency Field Supervisors assist students in mastering competencies, knowledge, values, and skills that they have learned in the classroom to the practice setting</a:t>
            </a:r>
          </a:p>
        </p:txBody>
      </p:sp>
    </p:spTree>
    <p:custDataLst>
      <p:tags r:id="rId1"/>
    </p:custDataLst>
    <p:extLst>
      <p:ext uri="{BB962C8B-B14F-4D97-AF65-F5344CB8AC3E}">
        <p14:creationId xmlns:p14="http://schemas.microsoft.com/office/powerpoint/2010/main" val="297804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81" y="1138228"/>
            <a:ext cx="3202716" cy="3858767"/>
          </a:xfrm>
        </p:spPr>
        <p:txBody>
          <a:bodyPr vert="horz" lIns="91440" tIns="45720" rIns="91440" bIns="45720" rtlCol="0" anchor="ctr">
            <a:normAutofit/>
          </a:bodyPr>
          <a:lstStyle/>
          <a:p>
            <a:r>
              <a:rPr lang="en-US" sz="3100"/>
              <a:t>Agenda/Topics to Be Covered</a:t>
            </a:r>
          </a:p>
        </p:txBody>
      </p:sp>
      <p:sp>
        <p:nvSpPr>
          <p:cNvPr id="3" name="Content Placeholder 2"/>
          <p:cNvSpPr>
            <a:spLocks noGrp="1"/>
          </p:cNvSpPr>
          <p:nvPr>
            <p:ph sz="half" idx="1"/>
          </p:nvPr>
        </p:nvSpPr>
        <p:spPr>
          <a:xfrm>
            <a:off x="5584483" y="1138228"/>
            <a:ext cx="5440680" cy="3858768"/>
          </a:xfrm>
        </p:spPr>
        <p:txBody>
          <a:bodyPr vert="horz" lIns="91440" tIns="45720" rIns="91440" bIns="45720" rtlCol="0" anchor="ctr">
            <a:normAutofit/>
          </a:bodyPr>
          <a:lstStyle/>
          <a:p>
            <a:r>
              <a:rPr lang="en-US" sz="1900" b="1" dirty="0"/>
              <a:t>How We Place Students</a:t>
            </a:r>
          </a:p>
          <a:p>
            <a:r>
              <a:rPr lang="en-US" sz="1900" b="1" dirty="0"/>
              <a:t>Who’s Who and Their Roles</a:t>
            </a:r>
          </a:p>
          <a:p>
            <a:r>
              <a:rPr lang="en-US" sz="1900" b="1" dirty="0"/>
              <a:t>Council on Social Work Education (CSWE) </a:t>
            </a:r>
          </a:p>
          <a:p>
            <a:r>
              <a:rPr lang="en-US" sz="1900" b="1" dirty="0"/>
              <a:t>Competencies and Practice Behaviors </a:t>
            </a:r>
          </a:p>
          <a:p>
            <a:r>
              <a:rPr lang="en-US" sz="1900" b="1" dirty="0"/>
              <a:t>Student Learning Plans (SLP) </a:t>
            </a:r>
          </a:p>
          <a:p>
            <a:r>
              <a:rPr lang="en-US" sz="1900" b="1" dirty="0"/>
              <a:t>If Problems Occur</a:t>
            </a:r>
          </a:p>
          <a:p>
            <a:r>
              <a:rPr lang="en-US" sz="1900" b="1" dirty="0"/>
              <a:t>Frequently Asked Questions (FAQs)</a:t>
            </a:r>
          </a:p>
          <a:p>
            <a:r>
              <a:rPr lang="en-US" sz="1900" b="1" dirty="0"/>
              <a:t>What’s New</a:t>
            </a:r>
          </a:p>
          <a:p>
            <a:endParaRPr lang="en-US" sz="1900" b="1" dirty="0">
              <a:solidFill>
                <a:srgbClr val="000000"/>
              </a:solidFill>
              <a:highlight>
                <a:srgbClr val="FFFF00"/>
              </a:highlight>
            </a:endParaRPr>
          </a:p>
        </p:txBody>
      </p:sp>
      <p:pic>
        <p:nvPicPr>
          <p:cNvPr id="5" name="Picture 4" descr="Usiacad Mono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168" y="114574"/>
            <a:ext cx="935898" cy="67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3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16F7-1CAE-FB8C-C479-503C9C4954EC}"/>
              </a:ext>
            </a:extLst>
          </p:cNvPr>
          <p:cNvSpPr>
            <a:spLocks noGrp="1"/>
          </p:cNvSpPr>
          <p:nvPr>
            <p:ph type="title"/>
          </p:nvPr>
        </p:nvSpPr>
        <p:spPr/>
        <p:txBody>
          <a:bodyPr>
            <a:normAutofit/>
          </a:bodyPr>
          <a:lstStyle/>
          <a:p>
            <a:r>
              <a:rPr lang="en-US" b="1" dirty="0">
                <a:ea typeface="Calibri Light"/>
                <a:cs typeface="Calibri Light"/>
              </a:rPr>
              <a:t>TEVERA Change to Experiential Learning Cloud (ELC)</a:t>
            </a:r>
            <a:endParaRPr lang="en-US" dirty="0"/>
          </a:p>
        </p:txBody>
      </p:sp>
      <p:sp>
        <p:nvSpPr>
          <p:cNvPr id="9" name="Content Placeholder 8">
            <a:extLst>
              <a:ext uri="{FF2B5EF4-FFF2-40B4-BE49-F238E27FC236}">
                <a16:creationId xmlns:a16="http://schemas.microsoft.com/office/drawing/2014/main" id="{B1E558A6-34DF-ECC1-8887-12636E1BBE4B}"/>
              </a:ext>
            </a:extLst>
          </p:cNvPr>
          <p:cNvSpPr>
            <a:spLocks noGrp="1"/>
          </p:cNvSpPr>
          <p:nvPr>
            <p:ph idx="1"/>
          </p:nvPr>
        </p:nvSpPr>
        <p:spPr>
          <a:xfrm>
            <a:off x="1130270" y="2158175"/>
            <a:ext cx="4158849" cy="3308172"/>
          </a:xfrm>
        </p:spPr>
        <p:txBody>
          <a:bodyPr vert="horz" lIns="0" tIns="45720" rIns="0" bIns="45720" rtlCol="0">
            <a:normAutofit/>
          </a:bodyPr>
          <a:lstStyle/>
          <a:p>
            <a:pPr>
              <a:lnSpc>
                <a:spcPct val="110000"/>
              </a:lnSpc>
              <a:buFont typeface="Arial" panose="020F0502020204030204" pitchFamily="34" charset="0"/>
              <a:buChar char="•"/>
            </a:pPr>
            <a:r>
              <a:rPr lang="en-US" sz="1700" dirty="0">
                <a:ea typeface="Calibri"/>
                <a:cs typeface="Calibri"/>
              </a:rPr>
              <a:t>May 21st TEVERA transitioned to Experiential Learning Cloud (ELC)</a:t>
            </a:r>
          </a:p>
          <a:p>
            <a:pPr>
              <a:lnSpc>
                <a:spcPct val="110000"/>
              </a:lnSpc>
              <a:buFont typeface="Arial" panose="020F0502020204030204" pitchFamily="34" charset="0"/>
              <a:buChar char="•"/>
            </a:pPr>
            <a:r>
              <a:rPr lang="en-US" sz="1700" dirty="0">
                <a:ea typeface="Calibri"/>
                <a:cs typeface="Calibri"/>
              </a:rPr>
              <a:t>There is no required actions due to this change</a:t>
            </a:r>
          </a:p>
          <a:p>
            <a:pPr>
              <a:lnSpc>
                <a:spcPct val="110000"/>
              </a:lnSpc>
              <a:buFont typeface="Arial" panose="020F0502020204030204" pitchFamily="34" charset="0"/>
              <a:buChar char="•"/>
            </a:pPr>
            <a:r>
              <a:rPr lang="en-US" sz="1700" dirty="0">
                <a:ea typeface="Calibri"/>
                <a:cs typeface="Calibri"/>
              </a:rPr>
              <a:t>The format of the site is almost identical, with minor changes</a:t>
            </a:r>
          </a:p>
          <a:p>
            <a:pPr>
              <a:lnSpc>
                <a:spcPct val="110000"/>
              </a:lnSpc>
              <a:buFont typeface="Arial" panose="020F0502020204030204" pitchFamily="34" charset="0"/>
              <a:buChar char="•"/>
            </a:pPr>
            <a:r>
              <a:rPr lang="en-US" sz="1700" dirty="0">
                <a:ea typeface="Calibri"/>
                <a:cs typeface="Calibri"/>
              </a:rPr>
              <a:t>Updates will roll out incrementally, students will be notified of any changes impacting them</a:t>
            </a:r>
          </a:p>
          <a:p>
            <a:pPr>
              <a:lnSpc>
                <a:spcPct val="110000"/>
              </a:lnSpc>
              <a:buFont typeface="Arial" panose="020F0502020204030204" pitchFamily="34" charset="0"/>
              <a:buChar char="•"/>
            </a:pPr>
            <a:endParaRPr lang="en-US" sz="1700" dirty="0">
              <a:ea typeface="Calibri"/>
              <a:cs typeface="Calibri"/>
            </a:endParaRPr>
          </a:p>
        </p:txBody>
      </p:sp>
      <p:pic>
        <p:nvPicPr>
          <p:cNvPr id="5" name="Content Placeholder 4" descr="A black text on a black background&#10;&#10;AI-generated content may be incorrect.">
            <a:extLst>
              <a:ext uri="{FF2B5EF4-FFF2-40B4-BE49-F238E27FC236}">
                <a16:creationId xmlns:a16="http://schemas.microsoft.com/office/drawing/2014/main" id="{C1DEF7BF-DC13-7F25-D51A-3772F836279C}"/>
              </a:ext>
            </a:extLst>
          </p:cNvPr>
          <p:cNvPicPr>
            <a:picLocks noChangeAspect="1"/>
          </p:cNvPicPr>
          <p:nvPr/>
        </p:nvPicPr>
        <p:blipFill>
          <a:blip r:embed="rId2"/>
          <a:stretch>
            <a:fillRect/>
          </a:stretch>
        </p:blipFill>
        <p:spPr>
          <a:xfrm>
            <a:off x="6096000" y="2790932"/>
            <a:ext cx="4613872" cy="1522577"/>
          </a:xfrm>
          <a:prstGeom prst="rect">
            <a:avLst/>
          </a:prstGeom>
        </p:spPr>
      </p:pic>
    </p:spTree>
    <p:extLst>
      <p:ext uri="{BB962C8B-B14F-4D97-AF65-F5344CB8AC3E}">
        <p14:creationId xmlns:p14="http://schemas.microsoft.com/office/powerpoint/2010/main" val="393319936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d6314f5-8377-4c6a-ad8c-abd40f11d5e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8841FB3A900040AF5F9DE357F88B1C" ma:contentTypeVersion="16" ma:contentTypeDescription="Create a new document." ma:contentTypeScope="" ma:versionID="e89074460df0946ea2b72a358c4be92a">
  <xsd:schema xmlns:xsd="http://www.w3.org/2001/XMLSchema" xmlns:xs="http://www.w3.org/2001/XMLSchema" xmlns:p="http://schemas.microsoft.com/office/2006/metadata/properties" xmlns:ns3="7d6314f5-8377-4c6a-ad8c-abd40f11d5ef" xmlns:ns4="e2e6613f-d784-43d4-b541-7235cab742e6" targetNamespace="http://schemas.microsoft.com/office/2006/metadata/properties" ma:root="true" ma:fieldsID="b2e283c57f1c00daaae5239ee8180372" ns3:_="" ns4:_="">
    <xsd:import namespace="7d6314f5-8377-4c6a-ad8c-abd40f11d5ef"/>
    <xsd:import namespace="e2e6613f-d784-43d4-b541-7235cab742e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314f5-8377-4c6a-ad8c-abd40f11d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e6613f-d784-43d4-b541-7235cab742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3648B8-2773-474B-9B57-2147E6BAC655}">
  <ds:schemaRefs>
    <ds:schemaRef ds:uri="http://schemas.microsoft.com/sharepoint/v3/contenttype/forms"/>
  </ds:schemaRefs>
</ds:datastoreItem>
</file>

<file path=customXml/itemProps2.xml><?xml version="1.0" encoding="utf-8"?>
<ds:datastoreItem xmlns:ds="http://schemas.openxmlformats.org/officeDocument/2006/customXml" ds:itemID="{F9D07F4A-DB3B-4E02-82A7-450D7FEA64F0}">
  <ds:schemaRefs>
    <ds:schemaRef ds:uri="http://purl.org/dc/elements/1.1/"/>
    <ds:schemaRef ds:uri="e2e6613f-d784-43d4-b541-7235cab742e6"/>
    <ds:schemaRef ds:uri="http://purl.org/dc/dcmitype/"/>
    <ds:schemaRef ds:uri="7d6314f5-8377-4c6a-ad8c-abd40f11d5e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D379364-EB5E-413D-A6C1-D90107F9C75F}">
  <ds:schemaRefs>
    <ds:schemaRef ds:uri="7d6314f5-8377-4c6a-ad8c-abd40f11d5ef"/>
    <ds:schemaRef ds:uri="e2e6613f-d784-43d4-b541-7235cab742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Template>
  <TotalTime>22</TotalTime>
  <Words>4113</Words>
  <Application>Microsoft Office PowerPoint</Application>
  <PresentationFormat>Widescreen</PresentationFormat>
  <Paragraphs>451</Paragraphs>
  <Slides>54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Batang</vt:lpstr>
      <vt:lpstr>Arial</vt:lpstr>
      <vt:lpstr>Avenir Next LT Pro</vt:lpstr>
      <vt:lpstr>Bell MT</vt:lpstr>
      <vt:lpstr>Calibri</vt:lpstr>
      <vt:lpstr>Calibri Light</vt:lpstr>
      <vt:lpstr>Century Gothic</vt:lpstr>
      <vt:lpstr>Courier New</vt:lpstr>
      <vt:lpstr>Wingdings 3</vt:lpstr>
      <vt:lpstr>Ion</vt:lpstr>
      <vt:lpstr>Welcome to the Agency Field Supervisor/Instructor Training!</vt:lpstr>
      <vt:lpstr>PowerPoint Presentation</vt:lpstr>
      <vt:lpstr>Welcome from the Field Team!!</vt:lpstr>
      <vt:lpstr>OASAS</vt:lpstr>
      <vt:lpstr> Online MSW</vt:lpstr>
      <vt:lpstr>Why are we doing this?   To Relieve Stress and Clarify Expectations </vt:lpstr>
      <vt:lpstr>Teaching Soon-To-Be Social Workers </vt:lpstr>
      <vt:lpstr>Agenda/Topics to Be Covered</vt:lpstr>
      <vt:lpstr>TEVERA Change to Experiential Learning Cloud (ELC)</vt:lpstr>
      <vt:lpstr>Placing Students </vt:lpstr>
      <vt:lpstr>Placing Students: Continued</vt:lpstr>
      <vt:lpstr>Who’s Who? </vt:lpstr>
      <vt:lpstr>Who can supervise interns?    </vt:lpstr>
      <vt:lpstr>PowerPoint Presentation</vt:lpstr>
      <vt:lpstr>Advanced Clinical Student: MSW II</vt:lpstr>
      <vt:lpstr>Student’s Role</vt:lpstr>
      <vt:lpstr>Faculty Field Liaisons</vt:lpstr>
      <vt:lpstr>Faculty Field Liaison/Seminar Instructor’s Role </vt:lpstr>
      <vt:lpstr>PowerPoint Presentation</vt:lpstr>
      <vt:lpstr>Boundaries With Interns</vt:lpstr>
      <vt:lpstr>Boundaries With Interns</vt:lpstr>
      <vt:lpstr>PowerPoint Presentation</vt:lpstr>
      <vt:lpstr>PowerPoint Presentation</vt:lpstr>
      <vt:lpstr>PowerPoint Presentation</vt:lpstr>
      <vt:lpstr>CSWE Competencies</vt:lpstr>
      <vt:lpstr>Competencies (1 of 2) </vt:lpstr>
      <vt:lpstr>Competencies (2 of 2) </vt:lpstr>
      <vt:lpstr>The SLP reports students’ comprehension of &amp; ability to  carry out CSWE’s Competencies of Social Work practice.   </vt:lpstr>
      <vt:lpstr>PowerPoint Presentation</vt:lpstr>
      <vt:lpstr>PowerPoint Presentation</vt:lpstr>
      <vt:lpstr>Scoring the Student Learning Plan (SLP)</vt:lpstr>
      <vt:lpstr>Scoring the Student Learning Plan (continued)</vt:lpstr>
      <vt:lpstr>Midterm/final - MUST be scored before conducting the meeting</vt:lpstr>
      <vt:lpstr>Assessing Professional Skills</vt:lpstr>
      <vt:lpstr>Scoring the Student Learning Plan (continued)</vt:lpstr>
      <vt:lpstr>Midterm/final - MUST be scored before conducting the meeting</vt:lpstr>
      <vt:lpstr>PowerPoint Presentation</vt:lpstr>
      <vt:lpstr>Grades </vt:lpstr>
      <vt:lpstr>If Problems Occur, We are here to help</vt:lpstr>
      <vt:lpstr>PowerPoint Presentation</vt:lpstr>
      <vt:lpstr>Promoting Professional Qualities and Priorities</vt:lpstr>
      <vt:lpstr>PowerPoint Presentation</vt:lpstr>
      <vt:lpstr>PowerPoint Presentation</vt:lpstr>
      <vt:lpstr>FAQs (continued) </vt:lpstr>
      <vt:lpstr>FAQs (continued) </vt:lpstr>
      <vt:lpstr>FAQs: Safety </vt:lpstr>
      <vt:lpstr>FAQs: Agency vs. USI Policy</vt:lpstr>
      <vt:lpstr>PowerPoint Presentation</vt:lpstr>
      <vt:lpstr>PowerPoint Presentation</vt:lpstr>
      <vt:lpstr>PowerPoint Presentation</vt:lpstr>
      <vt:lpstr>PowerPoint Presentation</vt:lpstr>
      <vt:lpstr>PowerPoint Presentation</vt:lpstr>
      <vt:lpstr>Contact the Field Education Team  for questions!</vt:lpstr>
      <vt:lpstr>References</vt:lpstr>
    </vt:vector>
  </TitlesOfParts>
  <Company>USI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Groover, Mackenzie</dc:creator>
  <cp:lastModifiedBy>Rinks, Bonnie</cp:lastModifiedBy>
  <cp:revision>63</cp:revision>
  <cp:lastPrinted>2019-06-18T16:06:10Z</cp:lastPrinted>
  <dcterms:created xsi:type="dcterms:W3CDTF">2019-06-17T19:05:11Z</dcterms:created>
  <dcterms:modified xsi:type="dcterms:W3CDTF">2025-08-07T15:22:26Z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3932cc9-dea4-49e2-bfe2-7f42b17a9d2b_Enabled">
    <vt:lpwstr>True</vt:lpwstr>
  </property>
  <property fmtid="{D5CDD505-2E9C-101B-9397-08002B2CF9AE}" pid="3" name="MSIP_Label_93932cc9-dea4-49e2-bfe2-7f42b17a9d2b_SiteId">
    <vt:lpwstr>ae1d882c-786b-492c-9095-3d81d0a2f615</vt:lpwstr>
  </property>
  <property fmtid="{D5CDD505-2E9C-101B-9397-08002B2CF9AE}" pid="4" name="MSIP_Label_93932cc9-dea4-49e2-bfe2-7f42b17a9d2b_SetDate">
    <vt:lpwstr>2019-06-18T16:31:37.7954978Z</vt:lpwstr>
  </property>
  <property fmtid="{D5CDD505-2E9C-101B-9397-08002B2CF9AE}" pid="5" name="MSIP_Label_93932cc9-dea4-49e2-bfe2-7f42b17a9d2b_Name">
    <vt:lpwstr>USI Internal</vt:lpwstr>
  </property>
  <property fmtid="{D5CDD505-2E9C-101B-9397-08002B2CF9AE}" pid="6" name="MSIP_Label_93932cc9-dea4-49e2-bfe2-7f42b17a9d2b_ActionId">
    <vt:lpwstr>ea4362de-417d-461a-9fd2-6fd4ce3b2829</vt:lpwstr>
  </property>
  <property fmtid="{D5CDD505-2E9C-101B-9397-08002B2CF9AE}" pid="7" name="MSIP_Label_93932cc9-dea4-49e2-bfe2-7f42b17a9d2b_Extended_MSFT_Method">
    <vt:lpwstr>Automatic</vt:lpwstr>
  </property>
  <property fmtid="{D5CDD505-2E9C-101B-9397-08002B2CF9AE}" pid="8" name="Sensitivity">
    <vt:lpwstr>USI Internal</vt:lpwstr>
  </property>
  <property fmtid="{D5CDD505-2E9C-101B-9397-08002B2CF9AE}" pid="9" name="ContentTypeId">
    <vt:lpwstr>0x0101002F8841FB3A900040AF5F9DE357F88B1C</vt:lpwstr>
  </property>
</Properties>
</file>