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1" r:id="rId5"/>
    <p:sldMasterId id="2147483736" r:id="rId6"/>
    <p:sldMasterId id="2147483658" r:id="rId7"/>
  </p:sldMasterIdLst>
  <p:notesMasterIdLst>
    <p:notesMasterId r:id="rId27"/>
  </p:notesMasterIdLst>
  <p:sldIdLst>
    <p:sldId id="256" r:id="rId8"/>
    <p:sldId id="257" r:id="rId9"/>
    <p:sldId id="258" r:id="rId10"/>
    <p:sldId id="259" r:id="rId11"/>
    <p:sldId id="260" r:id="rId12"/>
    <p:sldId id="261" r:id="rId13"/>
    <p:sldId id="263" r:id="rId14"/>
    <p:sldId id="264" r:id="rId15"/>
    <p:sldId id="275" r:id="rId16"/>
    <p:sldId id="265" r:id="rId17"/>
    <p:sldId id="276" r:id="rId18"/>
    <p:sldId id="278" r:id="rId19"/>
    <p:sldId id="270" r:id="rId20"/>
    <p:sldId id="273" r:id="rId21"/>
    <p:sldId id="272" r:id="rId22"/>
    <p:sldId id="266" r:id="rId23"/>
    <p:sldId id="267" r:id="rId24"/>
    <p:sldId id="279" r:id="rId25"/>
    <p:sldId id="27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6FAEE-C23F-4A5A-A78E-2AEE7F9F33D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8BFDF7B-7E73-4DB1-AF1D-4FF72FC2C17A}">
      <dgm:prSet/>
      <dgm:spPr/>
      <dgm:t>
        <a:bodyPr/>
        <a:lstStyle/>
        <a:p>
          <a:r>
            <a:rPr lang="en-US"/>
            <a:t>Online Resources</a:t>
          </a:r>
        </a:p>
      </dgm:t>
    </dgm:pt>
    <dgm:pt modelId="{CB352030-7F85-47E4-9640-48A6E241ABB7}" type="parTrans" cxnId="{2AB641A5-CBE4-47DC-96DB-6BD157498898}">
      <dgm:prSet/>
      <dgm:spPr/>
      <dgm:t>
        <a:bodyPr/>
        <a:lstStyle/>
        <a:p>
          <a:endParaRPr lang="en-US"/>
        </a:p>
      </dgm:t>
    </dgm:pt>
    <dgm:pt modelId="{E6C63498-5A78-4A6C-96E2-A8F3C2D9BC4D}" type="sibTrans" cxnId="{2AB641A5-CBE4-47DC-96DB-6BD157498898}">
      <dgm:prSet/>
      <dgm:spPr/>
      <dgm:t>
        <a:bodyPr/>
        <a:lstStyle/>
        <a:p>
          <a:endParaRPr lang="en-US"/>
        </a:p>
      </dgm:t>
    </dgm:pt>
    <dgm:pt modelId="{AF2FA8A7-7D79-4643-98A6-6D7428693823}">
      <dgm:prSet/>
      <dgm:spPr/>
      <dgm:t>
        <a:bodyPr/>
        <a:lstStyle/>
        <a:p>
          <a:r>
            <a:rPr lang="en-US"/>
            <a:t>Career Launch</a:t>
          </a:r>
        </a:p>
      </dgm:t>
    </dgm:pt>
    <dgm:pt modelId="{6B994E5A-1BDA-4CF7-8EB8-8A4BD1424158}" type="parTrans" cxnId="{E9076BF2-AC8B-48C1-986A-2D92975A39A2}">
      <dgm:prSet/>
      <dgm:spPr/>
      <dgm:t>
        <a:bodyPr/>
        <a:lstStyle/>
        <a:p>
          <a:endParaRPr lang="en-US"/>
        </a:p>
      </dgm:t>
    </dgm:pt>
    <dgm:pt modelId="{86AE9C0C-2EB0-4428-B3FF-AF0A15414F0E}" type="sibTrans" cxnId="{E9076BF2-AC8B-48C1-986A-2D92975A39A2}">
      <dgm:prSet/>
      <dgm:spPr/>
      <dgm:t>
        <a:bodyPr/>
        <a:lstStyle/>
        <a:p>
          <a:endParaRPr lang="en-US"/>
        </a:p>
      </dgm:t>
    </dgm:pt>
    <dgm:pt modelId="{7BDFFDA6-A033-4A83-9C99-1A34CC6F0873}">
      <dgm:prSet/>
      <dgm:spPr/>
      <dgm:t>
        <a:bodyPr/>
        <a:lstStyle/>
        <a:p>
          <a:r>
            <a:rPr lang="en-US"/>
            <a:t>Career Coordinators</a:t>
          </a:r>
        </a:p>
      </dgm:t>
    </dgm:pt>
    <dgm:pt modelId="{9BC1B4AF-54F8-4F90-8F05-8D1642551ED0}" type="parTrans" cxnId="{2115F907-E3E1-4141-8F65-E646EDCE026D}">
      <dgm:prSet/>
      <dgm:spPr/>
      <dgm:t>
        <a:bodyPr/>
        <a:lstStyle/>
        <a:p>
          <a:endParaRPr lang="en-US"/>
        </a:p>
      </dgm:t>
    </dgm:pt>
    <dgm:pt modelId="{D83AB10F-E495-4E18-8780-FAEC1ECD0232}" type="sibTrans" cxnId="{2115F907-E3E1-4141-8F65-E646EDCE026D}">
      <dgm:prSet/>
      <dgm:spPr/>
      <dgm:t>
        <a:bodyPr/>
        <a:lstStyle/>
        <a:p>
          <a:endParaRPr lang="en-US"/>
        </a:p>
      </dgm:t>
    </dgm:pt>
    <dgm:pt modelId="{905A1C5A-0FAA-4C35-A9B3-A2269D872375}" type="pres">
      <dgm:prSet presAssocID="{A126FAEE-C23F-4A5A-A78E-2AEE7F9F33DB}" presName="hierChild1" presStyleCnt="0">
        <dgm:presLayoutVars>
          <dgm:chPref val="1"/>
          <dgm:dir/>
          <dgm:animOne val="branch"/>
          <dgm:animLvl val="lvl"/>
          <dgm:resizeHandles/>
        </dgm:presLayoutVars>
      </dgm:prSet>
      <dgm:spPr/>
    </dgm:pt>
    <dgm:pt modelId="{B34F9BF9-2DF6-445E-A4EF-7370F4A69CCF}" type="pres">
      <dgm:prSet presAssocID="{68BFDF7B-7E73-4DB1-AF1D-4FF72FC2C17A}" presName="hierRoot1" presStyleCnt="0"/>
      <dgm:spPr/>
    </dgm:pt>
    <dgm:pt modelId="{3F71CFAA-4526-4291-935E-9E5327BCBA07}" type="pres">
      <dgm:prSet presAssocID="{68BFDF7B-7E73-4DB1-AF1D-4FF72FC2C17A}" presName="composite" presStyleCnt="0"/>
      <dgm:spPr/>
    </dgm:pt>
    <dgm:pt modelId="{3762E3C6-3BDF-47DA-9E3B-898D032C4B91}" type="pres">
      <dgm:prSet presAssocID="{68BFDF7B-7E73-4DB1-AF1D-4FF72FC2C17A}" presName="background" presStyleLbl="node0" presStyleIdx="0" presStyleCnt="3"/>
      <dgm:spPr/>
    </dgm:pt>
    <dgm:pt modelId="{13462D96-2008-4ED5-922D-7225815D32D9}" type="pres">
      <dgm:prSet presAssocID="{68BFDF7B-7E73-4DB1-AF1D-4FF72FC2C17A}" presName="text" presStyleLbl="fgAcc0" presStyleIdx="0" presStyleCnt="3">
        <dgm:presLayoutVars>
          <dgm:chPref val="3"/>
        </dgm:presLayoutVars>
      </dgm:prSet>
      <dgm:spPr/>
    </dgm:pt>
    <dgm:pt modelId="{BD2B8904-3F39-4D4E-B081-1EFE89FC4B28}" type="pres">
      <dgm:prSet presAssocID="{68BFDF7B-7E73-4DB1-AF1D-4FF72FC2C17A}" presName="hierChild2" presStyleCnt="0"/>
      <dgm:spPr/>
    </dgm:pt>
    <dgm:pt modelId="{7F0FD2B9-91FC-41CC-8817-5195E767683F}" type="pres">
      <dgm:prSet presAssocID="{AF2FA8A7-7D79-4643-98A6-6D7428693823}" presName="hierRoot1" presStyleCnt="0"/>
      <dgm:spPr/>
    </dgm:pt>
    <dgm:pt modelId="{0C5A2AD4-72D0-435D-90C2-7C0EF2B5E09D}" type="pres">
      <dgm:prSet presAssocID="{AF2FA8A7-7D79-4643-98A6-6D7428693823}" presName="composite" presStyleCnt="0"/>
      <dgm:spPr/>
    </dgm:pt>
    <dgm:pt modelId="{B1A2EF5B-69D5-420F-8B63-51271DBC9DD6}" type="pres">
      <dgm:prSet presAssocID="{AF2FA8A7-7D79-4643-98A6-6D7428693823}" presName="background" presStyleLbl="node0" presStyleIdx="1" presStyleCnt="3"/>
      <dgm:spPr/>
    </dgm:pt>
    <dgm:pt modelId="{67FA0B5B-3149-4EDB-8BAC-C5246FA82B9B}" type="pres">
      <dgm:prSet presAssocID="{AF2FA8A7-7D79-4643-98A6-6D7428693823}" presName="text" presStyleLbl="fgAcc0" presStyleIdx="1" presStyleCnt="3">
        <dgm:presLayoutVars>
          <dgm:chPref val="3"/>
        </dgm:presLayoutVars>
      </dgm:prSet>
      <dgm:spPr/>
    </dgm:pt>
    <dgm:pt modelId="{15D4ADC1-C696-49C4-8485-F5023694A8CE}" type="pres">
      <dgm:prSet presAssocID="{AF2FA8A7-7D79-4643-98A6-6D7428693823}" presName="hierChild2" presStyleCnt="0"/>
      <dgm:spPr/>
    </dgm:pt>
    <dgm:pt modelId="{58E60216-1DC0-4C2D-B494-FD367A0D8A94}" type="pres">
      <dgm:prSet presAssocID="{7BDFFDA6-A033-4A83-9C99-1A34CC6F0873}" presName="hierRoot1" presStyleCnt="0"/>
      <dgm:spPr/>
    </dgm:pt>
    <dgm:pt modelId="{BE4A7F50-F85F-42DA-90AD-41002998ACCA}" type="pres">
      <dgm:prSet presAssocID="{7BDFFDA6-A033-4A83-9C99-1A34CC6F0873}" presName="composite" presStyleCnt="0"/>
      <dgm:spPr/>
    </dgm:pt>
    <dgm:pt modelId="{4CA81E27-FEE3-46C6-BA28-4F175F407C13}" type="pres">
      <dgm:prSet presAssocID="{7BDFFDA6-A033-4A83-9C99-1A34CC6F0873}" presName="background" presStyleLbl="node0" presStyleIdx="2" presStyleCnt="3"/>
      <dgm:spPr/>
    </dgm:pt>
    <dgm:pt modelId="{50321795-81D1-46EB-94DD-C5A3BF284D8A}" type="pres">
      <dgm:prSet presAssocID="{7BDFFDA6-A033-4A83-9C99-1A34CC6F0873}" presName="text" presStyleLbl="fgAcc0" presStyleIdx="2" presStyleCnt="3">
        <dgm:presLayoutVars>
          <dgm:chPref val="3"/>
        </dgm:presLayoutVars>
      </dgm:prSet>
      <dgm:spPr/>
    </dgm:pt>
    <dgm:pt modelId="{0CEF5932-4137-44E4-A849-8EFF27470F7F}" type="pres">
      <dgm:prSet presAssocID="{7BDFFDA6-A033-4A83-9C99-1A34CC6F0873}" presName="hierChild2" presStyleCnt="0"/>
      <dgm:spPr/>
    </dgm:pt>
  </dgm:ptLst>
  <dgm:cxnLst>
    <dgm:cxn modelId="{2115F907-E3E1-4141-8F65-E646EDCE026D}" srcId="{A126FAEE-C23F-4A5A-A78E-2AEE7F9F33DB}" destId="{7BDFFDA6-A033-4A83-9C99-1A34CC6F0873}" srcOrd="2" destOrd="0" parTransId="{9BC1B4AF-54F8-4F90-8F05-8D1642551ED0}" sibTransId="{D83AB10F-E495-4E18-8780-FAEC1ECD0232}"/>
    <dgm:cxn modelId="{1361943D-3F97-4652-8030-6B826554384A}" type="presOf" srcId="{A126FAEE-C23F-4A5A-A78E-2AEE7F9F33DB}" destId="{905A1C5A-0FAA-4C35-A9B3-A2269D872375}" srcOrd="0" destOrd="0" presId="urn:microsoft.com/office/officeart/2005/8/layout/hierarchy1"/>
    <dgm:cxn modelId="{5D3B7459-0C8E-4CE4-92CA-A5CE70D8739F}" type="presOf" srcId="{7BDFFDA6-A033-4A83-9C99-1A34CC6F0873}" destId="{50321795-81D1-46EB-94DD-C5A3BF284D8A}" srcOrd="0" destOrd="0" presId="urn:microsoft.com/office/officeart/2005/8/layout/hierarchy1"/>
    <dgm:cxn modelId="{2AB641A5-CBE4-47DC-96DB-6BD157498898}" srcId="{A126FAEE-C23F-4A5A-A78E-2AEE7F9F33DB}" destId="{68BFDF7B-7E73-4DB1-AF1D-4FF72FC2C17A}" srcOrd="0" destOrd="0" parTransId="{CB352030-7F85-47E4-9640-48A6E241ABB7}" sibTransId="{E6C63498-5A78-4A6C-96E2-A8F3C2D9BC4D}"/>
    <dgm:cxn modelId="{8441BFC9-14BC-4591-9122-1E1B51F907E9}" type="presOf" srcId="{AF2FA8A7-7D79-4643-98A6-6D7428693823}" destId="{67FA0B5B-3149-4EDB-8BAC-C5246FA82B9B}" srcOrd="0" destOrd="0" presId="urn:microsoft.com/office/officeart/2005/8/layout/hierarchy1"/>
    <dgm:cxn modelId="{4D34DAD3-F40D-4126-99DD-EA69D2A0448C}" type="presOf" srcId="{68BFDF7B-7E73-4DB1-AF1D-4FF72FC2C17A}" destId="{13462D96-2008-4ED5-922D-7225815D32D9}" srcOrd="0" destOrd="0" presId="urn:microsoft.com/office/officeart/2005/8/layout/hierarchy1"/>
    <dgm:cxn modelId="{E9076BF2-AC8B-48C1-986A-2D92975A39A2}" srcId="{A126FAEE-C23F-4A5A-A78E-2AEE7F9F33DB}" destId="{AF2FA8A7-7D79-4643-98A6-6D7428693823}" srcOrd="1" destOrd="0" parTransId="{6B994E5A-1BDA-4CF7-8EB8-8A4BD1424158}" sibTransId="{86AE9C0C-2EB0-4428-B3FF-AF0A15414F0E}"/>
    <dgm:cxn modelId="{2EF5391C-95AB-4ADC-A1A0-6E3DEB21257D}" type="presParOf" srcId="{905A1C5A-0FAA-4C35-A9B3-A2269D872375}" destId="{B34F9BF9-2DF6-445E-A4EF-7370F4A69CCF}" srcOrd="0" destOrd="0" presId="urn:microsoft.com/office/officeart/2005/8/layout/hierarchy1"/>
    <dgm:cxn modelId="{7D16BDE7-AA20-418A-8F71-6885EECCECF3}" type="presParOf" srcId="{B34F9BF9-2DF6-445E-A4EF-7370F4A69CCF}" destId="{3F71CFAA-4526-4291-935E-9E5327BCBA07}" srcOrd="0" destOrd="0" presId="urn:microsoft.com/office/officeart/2005/8/layout/hierarchy1"/>
    <dgm:cxn modelId="{ACA3616C-2CA6-4B8C-B0B5-C01CACE5FB4F}" type="presParOf" srcId="{3F71CFAA-4526-4291-935E-9E5327BCBA07}" destId="{3762E3C6-3BDF-47DA-9E3B-898D032C4B91}" srcOrd="0" destOrd="0" presId="urn:microsoft.com/office/officeart/2005/8/layout/hierarchy1"/>
    <dgm:cxn modelId="{B97779EC-0867-4246-8BCD-7AEECAD91B13}" type="presParOf" srcId="{3F71CFAA-4526-4291-935E-9E5327BCBA07}" destId="{13462D96-2008-4ED5-922D-7225815D32D9}" srcOrd="1" destOrd="0" presId="urn:microsoft.com/office/officeart/2005/8/layout/hierarchy1"/>
    <dgm:cxn modelId="{BDD45C1B-50EA-4E36-8B3D-A4DFD8D6020F}" type="presParOf" srcId="{B34F9BF9-2DF6-445E-A4EF-7370F4A69CCF}" destId="{BD2B8904-3F39-4D4E-B081-1EFE89FC4B28}" srcOrd="1" destOrd="0" presId="urn:microsoft.com/office/officeart/2005/8/layout/hierarchy1"/>
    <dgm:cxn modelId="{2003B024-581C-46E1-86F2-75E8A3883F6C}" type="presParOf" srcId="{905A1C5A-0FAA-4C35-A9B3-A2269D872375}" destId="{7F0FD2B9-91FC-41CC-8817-5195E767683F}" srcOrd="1" destOrd="0" presId="urn:microsoft.com/office/officeart/2005/8/layout/hierarchy1"/>
    <dgm:cxn modelId="{262C6F39-1139-4366-8DD0-BD6F6A8765D4}" type="presParOf" srcId="{7F0FD2B9-91FC-41CC-8817-5195E767683F}" destId="{0C5A2AD4-72D0-435D-90C2-7C0EF2B5E09D}" srcOrd="0" destOrd="0" presId="urn:microsoft.com/office/officeart/2005/8/layout/hierarchy1"/>
    <dgm:cxn modelId="{4C6457D2-F4C2-42C3-A8B3-D4E04067E783}" type="presParOf" srcId="{0C5A2AD4-72D0-435D-90C2-7C0EF2B5E09D}" destId="{B1A2EF5B-69D5-420F-8B63-51271DBC9DD6}" srcOrd="0" destOrd="0" presId="urn:microsoft.com/office/officeart/2005/8/layout/hierarchy1"/>
    <dgm:cxn modelId="{A2843D98-6FA2-444A-93C1-9F2EA2B00D8D}" type="presParOf" srcId="{0C5A2AD4-72D0-435D-90C2-7C0EF2B5E09D}" destId="{67FA0B5B-3149-4EDB-8BAC-C5246FA82B9B}" srcOrd="1" destOrd="0" presId="urn:microsoft.com/office/officeart/2005/8/layout/hierarchy1"/>
    <dgm:cxn modelId="{9F976B99-294B-4702-85DD-225E49F165AC}" type="presParOf" srcId="{7F0FD2B9-91FC-41CC-8817-5195E767683F}" destId="{15D4ADC1-C696-49C4-8485-F5023694A8CE}" srcOrd="1" destOrd="0" presId="urn:microsoft.com/office/officeart/2005/8/layout/hierarchy1"/>
    <dgm:cxn modelId="{A65E0BCB-1F35-46E2-B2D7-44E6FC68778B}" type="presParOf" srcId="{905A1C5A-0FAA-4C35-A9B3-A2269D872375}" destId="{58E60216-1DC0-4C2D-B494-FD367A0D8A94}" srcOrd="2" destOrd="0" presId="urn:microsoft.com/office/officeart/2005/8/layout/hierarchy1"/>
    <dgm:cxn modelId="{A75BE410-262B-4D0F-A5D0-5831FEEF40AC}" type="presParOf" srcId="{58E60216-1DC0-4C2D-B494-FD367A0D8A94}" destId="{BE4A7F50-F85F-42DA-90AD-41002998ACCA}" srcOrd="0" destOrd="0" presId="urn:microsoft.com/office/officeart/2005/8/layout/hierarchy1"/>
    <dgm:cxn modelId="{06CFD5F5-4E40-4831-B31C-E938E48FF141}" type="presParOf" srcId="{BE4A7F50-F85F-42DA-90AD-41002998ACCA}" destId="{4CA81E27-FEE3-46C6-BA28-4F175F407C13}" srcOrd="0" destOrd="0" presId="urn:microsoft.com/office/officeart/2005/8/layout/hierarchy1"/>
    <dgm:cxn modelId="{7BD31893-4342-4E2D-A760-84FDD5BE6784}" type="presParOf" srcId="{BE4A7F50-F85F-42DA-90AD-41002998ACCA}" destId="{50321795-81D1-46EB-94DD-C5A3BF284D8A}" srcOrd="1" destOrd="0" presId="urn:microsoft.com/office/officeart/2005/8/layout/hierarchy1"/>
    <dgm:cxn modelId="{7F6071B7-4880-4259-9BCB-C9FF8CC0829A}" type="presParOf" srcId="{58E60216-1DC0-4C2D-B494-FD367A0D8A94}" destId="{0CEF5932-4137-44E4-A849-8EFF27470F7F}"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E3C6-3BDF-47DA-9E3B-898D032C4B91}">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62D96-2008-4ED5-922D-7225815D32D9}">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Online Resources</a:t>
          </a:r>
        </a:p>
      </dsp:txBody>
      <dsp:txXfrm>
        <a:off x="378614" y="886531"/>
        <a:ext cx="2810360" cy="1744948"/>
      </dsp:txXfrm>
    </dsp:sp>
    <dsp:sp modelId="{B1A2EF5B-69D5-420F-8B63-51271DBC9DD6}">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A0B5B-3149-4EDB-8BAC-C5246FA82B9B}">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Career Launch</a:t>
          </a:r>
        </a:p>
      </dsp:txBody>
      <dsp:txXfrm>
        <a:off x="3946203" y="886531"/>
        <a:ext cx="2810360" cy="1744948"/>
      </dsp:txXfrm>
    </dsp:sp>
    <dsp:sp modelId="{4CA81E27-FEE3-46C6-BA28-4F175F407C13}">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21795-81D1-46EB-94DD-C5A3BF284D8A}">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Career Coordinators</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37911-7076-4CC8-AA6A-4A8460EC17B2}"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91914-D9B2-4E03-A8FB-E1D25AE4C184}" type="slidenum">
              <a:rPr lang="en-US" smtClean="0"/>
              <a:t>‹#›</a:t>
            </a:fld>
            <a:endParaRPr lang="en-US"/>
          </a:p>
        </p:txBody>
      </p:sp>
    </p:spTree>
    <p:extLst>
      <p:ext uri="{BB962C8B-B14F-4D97-AF65-F5344CB8AC3E}">
        <p14:creationId xmlns:p14="http://schemas.microsoft.com/office/powerpoint/2010/main" val="2798737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USI student you have a lot of resources available to you from the Career Success Center.</a:t>
            </a:r>
          </a:p>
          <a:p>
            <a:r>
              <a:rPr lang="en-US" sz="1200" kern="1200" dirty="0">
                <a:solidFill>
                  <a:schemeClr val="tx1"/>
                </a:solidFill>
                <a:effectLst/>
                <a:latin typeface="+mn-lt"/>
                <a:ea typeface="+mn-ea"/>
                <a:cs typeface="+mn-cs"/>
              </a:rPr>
              <a:t>Our webpages are full of helpful career readiness information.   </a:t>
            </a:r>
          </a:p>
          <a:p>
            <a:r>
              <a:rPr lang="en-US" sz="1200" kern="1200" dirty="0">
                <a:solidFill>
                  <a:schemeClr val="tx1"/>
                </a:solidFill>
                <a:effectLst/>
                <a:latin typeface="+mn-lt"/>
                <a:ea typeface="+mn-ea"/>
                <a:cs typeface="+mn-cs"/>
              </a:rPr>
              <a:t>You have access to Career Launch – which is our job board.</a:t>
            </a:r>
          </a:p>
          <a:p>
            <a:r>
              <a:rPr lang="en-US" sz="1200" kern="1200" dirty="0">
                <a:solidFill>
                  <a:schemeClr val="tx1"/>
                </a:solidFill>
                <a:effectLst/>
                <a:latin typeface="+mn-lt"/>
                <a:ea typeface="+mn-ea"/>
                <a:cs typeface="+mn-cs"/>
              </a:rPr>
              <a:t>And last but definitely not least – you have us – Career Coordinators.</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2</a:t>
            </a:fld>
            <a:endParaRPr lang="en-US"/>
          </a:p>
        </p:txBody>
      </p:sp>
    </p:spTree>
    <p:extLst>
      <p:ext uri="{BB962C8B-B14F-4D97-AF65-F5344CB8AC3E}">
        <p14:creationId xmlns:p14="http://schemas.microsoft.com/office/powerpoint/2010/main" val="4164565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are in Career Launch, your landing page should look like this.</a:t>
            </a:r>
          </a:p>
          <a:p>
            <a:r>
              <a:rPr lang="en-US" sz="1200" kern="1200" dirty="0">
                <a:solidFill>
                  <a:schemeClr val="tx1"/>
                </a:solidFill>
                <a:effectLst/>
                <a:latin typeface="+mn-lt"/>
                <a:ea typeface="+mn-ea"/>
                <a:cs typeface="+mn-cs"/>
              </a:rPr>
              <a:t>Along the top in blue bar are different tabs:  Job &amp; Internship Search, Events, Employers , Resources and Appointments.</a:t>
            </a:r>
          </a:p>
          <a:p>
            <a:r>
              <a:rPr lang="en-US" sz="1200" kern="1200" dirty="0">
                <a:solidFill>
                  <a:schemeClr val="tx1"/>
                </a:solidFill>
                <a:effectLst/>
                <a:latin typeface="+mn-lt"/>
                <a:ea typeface="+mn-ea"/>
                <a:cs typeface="+mn-cs"/>
              </a:rPr>
              <a:t>The virtual mock interview tool can be accessed through the button below the scrolling photos.</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13</a:t>
            </a:fld>
            <a:endParaRPr lang="en-US"/>
          </a:p>
        </p:txBody>
      </p:sp>
    </p:spTree>
    <p:extLst>
      <p:ext uri="{BB962C8B-B14F-4D97-AF65-F5344CB8AC3E}">
        <p14:creationId xmlns:p14="http://schemas.microsoft.com/office/powerpoint/2010/main" val="212876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companies are using virtual interviews – where the interviewer is pre-recorded asking questions, and the interviewee records themselves answering the questions.  Sometimes the interviewee is allowed to re-record an answer, sometimes not.  Sometimes an interviewee may have a time limit imposed on answering the question.  </a:t>
            </a:r>
          </a:p>
          <a:p>
            <a:r>
              <a:rPr lang="en-US" sz="1200" kern="1200" dirty="0">
                <a:solidFill>
                  <a:schemeClr val="tx1"/>
                </a:solidFill>
                <a:effectLst/>
                <a:latin typeface="+mn-lt"/>
                <a:ea typeface="+mn-ea"/>
                <a:cs typeface="+mn-cs"/>
              </a:rPr>
              <a:t>This is a different type of interview, requiring different skills and preparation.  Our mock interview tool has a large list of different types of interviews based on majors or foci.  It is a wonderful way to practice this different style of interview.  And Career Coordinators can review your session and provide feedback should you want it. </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14</a:t>
            </a:fld>
            <a:endParaRPr lang="en-US"/>
          </a:p>
        </p:txBody>
      </p:sp>
    </p:spTree>
    <p:extLst>
      <p:ext uri="{BB962C8B-B14F-4D97-AF65-F5344CB8AC3E}">
        <p14:creationId xmlns:p14="http://schemas.microsoft.com/office/powerpoint/2010/main" val="2970719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click on Job &amp; Internship Search tab, this is what will come up.  You can use filters to sort through the listings.  Our office does review all job postings on our website, so the listing itself is not as robust as say Indeed or ZipRecruiter.  We tend to accept postings for positions in Indiana, Kentucky, Illinois and Ohio. If a Coordinator works with a student who may be looking outside the area, we tend to add those states as well – like Texas or Colorado.  We also focus on majors that are available at USI and jobs that are looking for interns or recent graduates.  </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15</a:t>
            </a:fld>
            <a:endParaRPr lang="en-US"/>
          </a:p>
        </p:txBody>
      </p:sp>
    </p:spTree>
    <p:extLst>
      <p:ext uri="{BB962C8B-B14F-4D97-AF65-F5344CB8AC3E}">
        <p14:creationId xmlns:p14="http://schemas.microsoft.com/office/powerpoint/2010/main" val="362332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I make an appointment?  By clicking on the Appointments tab.  Once there, click on the Request New Appointment Box and look at available times and dates for the coordinators.  We do work in Central Time (think Chicago – not Indianapolis!)   While the Career Coordinators are assigned to specific USI colleges, we are not limited to seeing students only from those colleges.  You may make an appointment with any one of us.  Please provide as much information as you can so that we can prepare.  If we are working on your resume with you, please provide a copy of what you have so far!  The more we are both prepared for the appointment, the more you will receive from our time together.  </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16</a:t>
            </a:fld>
            <a:endParaRPr lang="en-US"/>
          </a:p>
        </p:txBody>
      </p:sp>
    </p:spTree>
    <p:extLst>
      <p:ext uri="{BB962C8B-B14F-4D97-AF65-F5344CB8AC3E}">
        <p14:creationId xmlns:p14="http://schemas.microsoft.com/office/powerpoint/2010/main" val="584805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what can a Career coordinator do for you?</a:t>
            </a:r>
          </a:p>
          <a:p>
            <a:r>
              <a:rPr lang="en-US" sz="1200" kern="1200" dirty="0">
                <a:solidFill>
                  <a:schemeClr val="tx1"/>
                </a:solidFill>
                <a:effectLst/>
                <a:latin typeface="+mn-lt"/>
                <a:ea typeface="+mn-ea"/>
                <a:cs typeface="+mn-cs"/>
              </a:rPr>
              <a:t>We can talk about a host of career readiness subjects:  Job search strategies, resumes, preparing for interviews, even evaluating your LinkedIn – really any career-related questions.</a:t>
            </a:r>
          </a:p>
          <a:p>
            <a:r>
              <a:rPr lang="en-US" sz="1200" kern="1200" dirty="0">
                <a:solidFill>
                  <a:schemeClr val="tx1"/>
                </a:solidFill>
                <a:effectLst/>
                <a:latin typeface="+mn-lt"/>
                <a:ea typeface="+mn-ea"/>
                <a:cs typeface="+mn-cs"/>
              </a:rPr>
              <a:t>We are available via Zoom, phone, email or in-person.  While our appointment times are usually during the business day 9am – 3pm central time, know we can schedule outside of those times if needed.  Just reach out to us. </a:t>
            </a:r>
          </a:p>
          <a:p>
            <a:r>
              <a:rPr lang="en-US" sz="1200" kern="1200" dirty="0">
                <a:solidFill>
                  <a:schemeClr val="tx1"/>
                </a:solidFill>
                <a:effectLst/>
                <a:latin typeface="+mn-lt"/>
                <a:ea typeface="+mn-ea"/>
                <a:cs typeface="+mn-cs"/>
              </a:rPr>
              <a:t>Our coordinators have a wealth of experiences and we are here to help you navigate your career journey with best practices.  </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17</a:t>
            </a:fld>
            <a:endParaRPr lang="en-US"/>
          </a:p>
        </p:txBody>
      </p:sp>
    </p:spTree>
    <p:extLst>
      <p:ext uri="{BB962C8B-B14F-4D97-AF65-F5344CB8AC3E}">
        <p14:creationId xmlns:p14="http://schemas.microsoft.com/office/powerpoint/2010/main" val="74074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18</a:t>
            </a:fld>
            <a:endParaRPr lang="en-US"/>
          </a:p>
        </p:txBody>
      </p:sp>
    </p:spTree>
    <p:extLst>
      <p:ext uri="{BB962C8B-B14F-4D97-AF65-F5344CB8AC3E}">
        <p14:creationId xmlns:p14="http://schemas.microsoft.com/office/powerpoint/2010/main" val="2082241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F9ED6-7D51-B4FE-02A2-C240A3887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6E746-9EB5-0898-C2FE-4347AA4E9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9F301-5724-37B5-8656-1AA6CE4A04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1A7D94-F70C-40B1-A58E-F91F8CE4D1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B8AAB-AD31-4C1A-8EE8-BE63F4BFD44C}"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1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access the online resources by going to our main landing page which is usi.edu/career-success. The link is provided here.  The next few slides will show you just a few of the career -readiness resources we have gathered for USI students and alumni.</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3</a:t>
            </a:fld>
            <a:endParaRPr lang="en-US"/>
          </a:p>
        </p:txBody>
      </p:sp>
    </p:spTree>
    <p:extLst>
      <p:ext uri="{BB962C8B-B14F-4D97-AF65-F5344CB8AC3E}">
        <p14:creationId xmlns:p14="http://schemas.microsoft.com/office/powerpoint/2010/main" val="284551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the landing page, I want you to click on Career Resources for Students.</a:t>
            </a:r>
          </a:p>
          <a:p>
            <a:r>
              <a:rPr lang="en-US" sz="1200" kern="1200" dirty="0">
                <a:solidFill>
                  <a:schemeClr val="tx1"/>
                </a:solidFill>
                <a:effectLst/>
                <a:latin typeface="+mn-lt"/>
                <a:ea typeface="+mn-ea"/>
                <a:cs typeface="+mn-cs"/>
              </a:rPr>
              <a:t>You will see either a drop down menu or buttons on subjects such as career ready competencies, interview and job search preparation, internship resources and career and work readiness videos.</a:t>
            </a:r>
          </a:p>
          <a:p>
            <a:r>
              <a:rPr lang="en-US" sz="1200" kern="1200" dirty="0">
                <a:solidFill>
                  <a:schemeClr val="tx1"/>
                </a:solidFill>
                <a:effectLst/>
                <a:latin typeface="+mn-lt"/>
                <a:ea typeface="+mn-ea"/>
                <a:cs typeface="+mn-cs"/>
              </a:rPr>
              <a:t>Lots of links – but for this information session, I am just going to touch on a few offerings</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4</a:t>
            </a:fld>
            <a:endParaRPr lang="en-US"/>
          </a:p>
        </p:txBody>
      </p:sp>
    </p:spTree>
    <p:extLst>
      <p:ext uri="{BB962C8B-B14F-4D97-AF65-F5344CB8AC3E}">
        <p14:creationId xmlns:p14="http://schemas.microsoft.com/office/powerpoint/2010/main" val="50226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Trying </a:t>
            </a:r>
            <a:r>
              <a:rPr lang="en-US" sz="1200" kern="1200" dirty="0">
                <a:solidFill>
                  <a:schemeClr val="tx1"/>
                </a:solidFill>
                <a:effectLst/>
                <a:latin typeface="+mn-lt"/>
                <a:ea typeface="+mn-ea"/>
                <a:cs typeface="+mn-cs"/>
              </a:rPr>
              <a:t>to figure out where to begin on creating or updating your resume?  Click on Resume and Cover Letters.  </a:t>
            </a:r>
          </a:p>
          <a:p>
            <a:r>
              <a:rPr lang="en-US" sz="1200" kern="1200" dirty="0">
                <a:solidFill>
                  <a:schemeClr val="tx1"/>
                </a:solidFill>
                <a:effectLst/>
                <a:latin typeface="+mn-lt"/>
                <a:ea typeface="+mn-ea"/>
                <a:cs typeface="+mn-cs"/>
              </a:rPr>
              <a:t>We have created guidelines based on best practices, taking into account the use of Applicant Tracking Systems which many of today’s employers use.  </a:t>
            </a:r>
          </a:p>
          <a:p>
            <a:r>
              <a:rPr lang="en-US" sz="1200" kern="1200" dirty="0">
                <a:solidFill>
                  <a:schemeClr val="tx1"/>
                </a:solidFill>
                <a:effectLst/>
                <a:latin typeface="+mn-lt"/>
                <a:ea typeface="+mn-ea"/>
                <a:cs typeface="+mn-cs"/>
              </a:rPr>
              <a:t>What is an Applicant Tracking system?  We have information about those.</a:t>
            </a:r>
          </a:p>
          <a:p>
            <a:r>
              <a:rPr lang="en-US" sz="1200" kern="1200" dirty="0">
                <a:solidFill>
                  <a:schemeClr val="tx1"/>
                </a:solidFill>
                <a:effectLst/>
                <a:latin typeface="+mn-lt"/>
                <a:ea typeface="+mn-ea"/>
                <a:cs typeface="+mn-cs"/>
              </a:rPr>
              <a:t>Not sure what a resume should look like?  we have samples.</a:t>
            </a:r>
          </a:p>
          <a:p>
            <a:r>
              <a:rPr lang="en-US" sz="1200" kern="1200" dirty="0">
                <a:solidFill>
                  <a:schemeClr val="tx1"/>
                </a:solidFill>
                <a:effectLst/>
                <a:latin typeface="+mn-lt"/>
                <a:ea typeface="+mn-ea"/>
                <a:cs typeface="+mn-cs"/>
              </a:rPr>
              <a:t>Writer’s block?  Look at our lists of Action Verbs.</a:t>
            </a:r>
          </a:p>
          <a:p>
            <a:r>
              <a:rPr lang="en-US" sz="1200" kern="1200" dirty="0">
                <a:solidFill>
                  <a:schemeClr val="tx1"/>
                </a:solidFill>
                <a:effectLst/>
                <a:latin typeface="+mn-lt"/>
                <a:ea typeface="+mn-ea"/>
                <a:cs typeface="+mn-cs"/>
              </a:rPr>
              <a:t>Not sure why your resume is not getting any interview opportunities even though you have all the skills an employer is looking for?  It may be that your resume is not scoring high enough in the company’s Applicant Tracking System – so we have links to </a:t>
            </a:r>
            <a:r>
              <a:rPr lang="en-US" sz="1200" kern="1200" dirty="0" err="1">
                <a:solidFill>
                  <a:schemeClr val="tx1"/>
                </a:solidFill>
                <a:effectLst/>
                <a:latin typeface="+mn-lt"/>
                <a:ea typeface="+mn-ea"/>
                <a:cs typeface="+mn-cs"/>
              </a:rPr>
              <a:t>JobScan</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Skillsyncer</a:t>
            </a:r>
            <a:r>
              <a:rPr lang="en-US" sz="1200" kern="1200" dirty="0">
                <a:solidFill>
                  <a:schemeClr val="tx1"/>
                </a:solidFill>
                <a:effectLst/>
                <a:latin typeface="+mn-lt"/>
                <a:ea typeface="+mn-ea"/>
                <a:cs typeface="+mn-cs"/>
              </a:rPr>
              <a:t> – two resources for checking your resume to the job description. </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5</a:t>
            </a:fld>
            <a:endParaRPr lang="en-US"/>
          </a:p>
        </p:txBody>
      </p:sp>
    </p:spTree>
    <p:extLst>
      <p:ext uri="{BB962C8B-B14F-4D97-AF65-F5344CB8AC3E}">
        <p14:creationId xmlns:p14="http://schemas.microsoft.com/office/powerpoint/2010/main" val="315564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be looking for ways to use the education and skills you are working on in the classroom out in the world.</a:t>
            </a:r>
          </a:p>
          <a:p>
            <a:r>
              <a:rPr lang="en-US" sz="1200" kern="1200" dirty="0">
                <a:solidFill>
                  <a:schemeClr val="tx1"/>
                </a:solidFill>
                <a:effectLst/>
                <a:latin typeface="+mn-lt"/>
                <a:ea typeface="+mn-ea"/>
                <a:cs typeface="+mn-cs"/>
              </a:rPr>
              <a:t>But with your busy life, you may not have the time to complete a full semester internship. </a:t>
            </a:r>
          </a:p>
          <a:p>
            <a:r>
              <a:rPr lang="en-US" sz="1200" kern="1200" dirty="0">
                <a:solidFill>
                  <a:schemeClr val="tx1"/>
                </a:solidFill>
                <a:effectLst/>
                <a:latin typeface="+mn-lt"/>
                <a:ea typeface="+mn-ea"/>
                <a:cs typeface="+mn-cs"/>
              </a:rPr>
              <a:t>Consider a micro-internship.  USI has partnered with Parker Dewey a national organization that provides short-term internships – think targeted projects that offer experience with pay.  Also, these opportunities do not require you to be on-site.    </a:t>
            </a:r>
          </a:p>
          <a:p>
            <a:r>
              <a:rPr lang="en-US" sz="1200" kern="1200" dirty="0">
                <a:solidFill>
                  <a:schemeClr val="tx1"/>
                </a:solidFill>
                <a:effectLst/>
                <a:latin typeface="+mn-lt"/>
                <a:ea typeface="+mn-ea"/>
                <a:cs typeface="+mn-cs"/>
              </a:rPr>
              <a:t>Check out the site – link is here or can be found on the Career Success Center webpages.</a:t>
            </a:r>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6</a:t>
            </a:fld>
            <a:endParaRPr lang="en-US"/>
          </a:p>
        </p:txBody>
      </p:sp>
    </p:spTree>
    <p:extLst>
      <p:ext uri="{BB962C8B-B14F-4D97-AF65-F5344CB8AC3E}">
        <p14:creationId xmlns:p14="http://schemas.microsoft.com/office/powerpoint/2010/main" val="1365080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webpages have a link to O*Net which is one of my favorite sites for job searching.</a:t>
            </a:r>
          </a:p>
          <a:p>
            <a:r>
              <a:rPr lang="en-US" sz="1200" kern="1200" dirty="0">
                <a:solidFill>
                  <a:schemeClr val="tx1"/>
                </a:solidFill>
                <a:effectLst/>
                <a:latin typeface="+mn-lt"/>
                <a:ea typeface="+mn-ea"/>
                <a:cs typeface="+mn-cs"/>
              </a:rPr>
              <a:t>Not sure what career aligns with your interests, experiences and education?  Complete the </a:t>
            </a:r>
            <a:r>
              <a:rPr lang="en-US" sz="1200" kern="1200" dirty="0" err="1">
                <a:solidFill>
                  <a:schemeClr val="tx1"/>
                </a:solidFill>
                <a:effectLst/>
                <a:latin typeface="+mn-lt"/>
                <a:ea typeface="+mn-ea"/>
                <a:cs typeface="+mn-cs"/>
              </a:rPr>
              <a:t>ONet</a:t>
            </a:r>
            <a:r>
              <a:rPr lang="en-US" sz="1200" kern="1200" dirty="0">
                <a:solidFill>
                  <a:schemeClr val="tx1"/>
                </a:solidFill>
                <a:effectLst/>
                <a:latin typeface="+mn-lt"/>
                <a:ea typeface="+mn-ea"/>
                <a:cs typeface="+mn-cs"/>
              </a:rPr>
              <a:t> Interest Profiler.  This exercise will take your responses and offer possible job titles.</a:t>
            </a:r>
          </a:p>
          <a:p>
            <a:r>
              <a:rPr lang="en-US" sz="1200" kern="1200" dirty="0">
                <a:solidFill>
                  <a:schemeClr val="tx1"/>
                </a:solidFill>
                <a:effectLst/>
                <a:latin typeface="+mn-lt"/>
                <a:ea typeface="+mn-ea"/>
                <a:cs typeface="+mn-cs"/>
              </a:rPr>
              <a:t>Take the job title and find out if it is in a growing or declining field, pay ranges not only nationwide but in the location you want to live in.</a:t>
            </a:r>
          </a:p>
          <a:p>
            <a:r>
              <a:rPr lang="en-US" sz="1200" kern="1200" dirty="0" err="1">
                <a:solidFill>
                  <a:schemeClr val="tx1"/>
                </a:solidFill>
                <a:effectLst/>
                <a:latin typeface="+mn-lt"/>
                <a:ea typeface="+mn-ea"/>
                <a:cs typeface="+mn-cs"/>
              </a:rPr>
              <a:t>Onet</a:t>
            </a:r>
            <a:r>
              <a:rPr lang="en-US" sz="1200" kern="1200" dirty="0">
                <a:solidFill>
                  <a:schemeClr val="tx1"/>
                </a:solidFill>
                <a:effectLst/>
                <a:latin typeface="+mn-lt"/>
                <a:ea typeface="+mn-ea"/>
                <a:cs typeface="+mn-cs"/>
              </a:rPr>
              <a:t> takes the information that is provided by the US Bureau of Labor Statistics and puts in in an easier to read format.</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7</a:t>
            </a:fld>
            <a:endParaRPr lang="en-US"/>
          </a:p>
        </p:txBody>
      </p:sp>
    </p:spTree>
    <p:extLst>
      <p:ext uri="{BB962C8B-B14F-4D97-AF65-F5344CB8AC3E}">
        <p14:creationId xmlns:p14="http://schemas.microsoft.com/office/powerpoint/2010/main" val="2847372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Career Success Center webpages have links to tons of videos.  Anything from what to do before an interview to professionals describing a typical workday in their chosen field.  Relax, grab some popcorn and beverage, and watch whatever career-readiness videos are of greatest interest to you.  </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8</a:t>
            </a:fld>
            <a:endParaRPr lang="en-US"/>
          </a:p>
        </p:txBody>
      </p:sp>
    </p:spTree>
    <p:extLst>
      <p:ext uri="{BB962C8B-B14F-4D97-AF65-F5344CB8AC3E}">
        <p14:creationId xmlns:p14="http://schemas.microsoft.com/office/powerpoint/2010/main" val="11829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the previous offerings were not enough – USI has partnered with Indeed.  Click on the Job Search Academy to access a wealth of information – more career readiness webinars – as well as indeed job postings.</a:t>
            </a:r>
          </a:p>
          <a:p>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9</a:t>
            </a:fld>
            <a:endParaRPr lang="en-US"/>
          </a:p>
        </p:txBody>
      </p:sp>
    </p:spTree>
    <p:extLst>
      <p:ext uri="{BB962C8B-B14F-4D97-AF65-F5344CB8AC3E}">
        <p14:creationId xmlns:p14="http://schemas.microsoft.com/office/powerpoint/2010/main" val="282425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Career Launch – our job board site that also houses information about USI events and employers, the virtual mock interview tool and appointment scheduling </a:t>
            </a:r>
            <a:endParaRPr lang="en-US" dirty="0"/>
          </a:p>
        </p:txBody>
      </p:sp>
      <p:sp>
        <p:nvSpPr>
          <p:cNvPr id="4" name="Slide Number Placeholder 3"/>
          <p:cNvSpPr>
            <a:spLocks noGrp="1"/>
          </p:cNvSpPr>
          <p:nvPr>
            <p:ph type="sldNum" sz="quarter" idx="5"/>
          </p:nvPr>
        </p:nvSpPr>
        <p:spPr/>
        <p:txBody>
          <a:bodyPr/>
          <a:lstStyle/>
          <a:p>
            <a:fld id="{8D591914-D9B2-4E03-A8FB-E1D25AE4C184}" type="slidenum">
              <a:rPr lang="en-US" smtClean="0"/>
              <a:t>10</a:t>
            </a:fld>
            <a:endParaRPr lang="en-US"/>
          </a:p>
        </p:txBody>
      </p:sp>
    </p:spTree>
    <p:extLst>
      <p:ext uri="{BB962C8B-B14F-4D97-AF65-F5344CB8AC3E}">
        <p14:creationId xmlns:p14="http://schemas.microsoft.com/office/powerpoint/2010/main" val="221302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F711D6-3437-9644-8213-CA7FAA3CA81C}"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385778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711D6-3437-9644-8213-CA7FAA3CA81C}"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443280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711D6-3437-9644-8213-CA7FAA3CA81C}"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1590941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89B415-9F91-6E1C-77F5-5EE75C406A06}"/>
              </a:ext>
            </a:extLst>
          </p:cNvPr>
          <p:cNvSpPr>
            <a:spLocks noGrp="1"/>
          </p:cNvSpPr>
          <p:nvPr>
            <p:ph type="dt" sz="half" idx="10"/>
          </p:nvPr>
        </p:nvSpPr>
        <p:spPr/>
        <p:txBody>
          <a:bodyPr/>
          <a:lstStyle/>
          <a:p>
            <a:fld id="{0470403A-DB8C-472B-80E5-10EDDE1A6B73}" type="datetimeFigureOut">
              <a:rPr lang="en-US" smtClean="0"/>
              <a:t>11/3/2025</a:t>
            </a:fld>
            <a:endParaRPr lang="en-US"/>
          </a:p>
        </p:txBody>
      </p:sp>
      <p:sp>
        <p:nvSpPr>
          <p:cNvPr id="3" name="Footer Placeholder 2">
            <a:extLst>
              <a:ext uri="{FF2B5EF4-FFF2-40B4-BE49-F238E27FC236}">
                <a16:creationId xmlns:a16="http://schemas.microsoft.com/office/drawing/2014/main" id="{5015CF1D-56E0-0A67-A3C2-8EA82CA9ED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101EA6-E02D-3347-B809-6002D6834FFF}"/>
              </a:ext>
            </a:extLst>
          </p:cNvPr>
          <p:cNvSpPr>
            <a:spLocks noGrp="1"/>
          </p:cNvSpPr>
          <p:nvPr>
            <p:ph type="sldNum" sz="quarter" idx="12"/>
          </p:nvPr>
        </p:nvSpPr>
        <p:spPr/>
        <p:txBody>
          <a:bodyPr/>
          <a:lstStyle/>
          <a:p>
            <a:fld id="{3B563206-348F-4473-81D4-816CB981D4B5}" type="slidenum">
              <a:rPr lang="en-US" smtClean="0"/>
              <a:t>‹#›</a:t>
            </a:fld>
            <a:endParaRPr lang="en-US"/>
          </a:p>
        </p:txBody>
      </p:sp>
    </p:spTree>
    <p:extLst>
      <p:ext uri="{BB962C8B-B14F-4D97-AF65-F5344CB8AC3E}">
        <p14:creationId xmlns:p14="http://schemas.microsoft.com/office/powerpoint/2010/main" val="20798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5E168-DA5E-4888-8D8A-92B118324C14}" type="slidenum">
              <a:rPr lang="ru-RU" smtClean="0"/>
              <a:pPr/>
              <a:t>‹#›</a:t>
            </a:fld>
            <a:endParaRPr lang="ru-RU" dirty="0"/>
          </a:p>
        </p:txBody>
      </p:sp>
      <p:grpSp>
        <p:nvGrpSpPr>
          <p:cNvPr id="6" name="Graphic 1">
            <a:extLst>
              <a:ext uri="{FF2B5EF4-FFF2-40B4-BE49-F238E27FC236}">
                <a16:creationId xmlns:a16="http://schemas.microsoft.com/office/drawing/2014/main" id="{EA9DB6CF-92D9-C3BE-DF89-D8B84DBA970B}"/>
              </a:ext>
            </a:extLst>
          </p:cNvPr>
          <p:cNvGrpSpPr/>
          <p:nvPr userDrawn="1"/>
        </p:nvGrpSpPr>
        <p:grpSpPr>
          <a:xfrm>
            <a:off x="0" y="0"/>
            <a:ext cx="12192000" cy="6858000"/>
            <a:chOff x="0" y="0"/>
            <a:chExt cx="12192000" cy="6858000"/>
          </a:xfrm>
        </p:grpSpPr>
        <p:sp>
          <p:nvSpPr>
            <p:cNvPr id="7" name="Freeform: Shape 6">
              <a:extLst>
                <a:ext uri="{FF2B5EF4-FFF2-40B4-BE49-F238E27FC236}">
                  <a16:creationId xmlns:a16="http://schemas.microsoft.com/office/drawing/2014/main" id="{DAB9516B-7D53-A713-B79E-919102FD04F8}"/>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8" name="Freeform: Shape 7">
              <a:extLst>
                <a:ext uri="{FF2B5EF4-FFF2-40B4-BE49-F238E27FC236}">
                  <a16:creationId xmlns:a16="http://schemas.microsoft.com/office/drawing/2014/main" id="{954C3ED0-B31A-F2AB-DF20-732CACE94E8A}"/>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9" name="Graphic 4">
            <a:extLst>
              <a:ext uri="{FF2B5EF4-FFF2-40B4-BE49-F238E27FC236}">
                <a16:creationId xmlns:a16="http://schemas.microsoft.com/office/drawing/2014/main" id="{85B2DA08-3D67-CCBE-E690-3FE89B06A786}"/>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0" name="Graphic 15">
            <a:extLst>
              <a:ext uri="{FF2B5EF4-FFF2-40B4-BE49-F238E27FC236}">
                <a16:creationId xmlns:a16="http://schemas.microsoft.com/office/drawing/2014/main" id="{431C8706-C225-BF2C-AC84-C7A9E1A785B9}"/>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588506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5E168-DA5E-4888-8D8A-92B118324C14}" type="slidenum">
              <a:rPr lang="ru-RU" smtClean="0"/>
              <a:pPr/>
              <a:t>‹#›</a:t>
            </a:fld>
            <a:endParaRPr lang="ru-RU"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09A6D89-D3D8-B8E3-7A83-11F68D2A71FF}"/>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3303715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5E168-DA5E-4888-8D8A-92B118324C14}" type="slidenum">
              <a:rPr lang="ru-RU" smtClean="0"/>
              <a:pPr/>
              <a:t>‹#›</a:t>
            </a:fld>
            <a:endParaRPr lang="ru-RU" dirty="0"/>
          </a:p>
        </p:txBody>
      </p:sp>
      <p:sp>
        <p:nvSpPr>
          <p:cNvPr id="8" name="Graphic 15">
            <a:extLst>
              <a:ext uri="{FF2B5EF4-FFF2-40B4-BE49-F238E27FC236}">
                <a16:creationId xmlns:a16="http://schemas.microsoft.com/office/drawing/2014/main" id="{3312CD2D-C913-E720-6321-E0A3116A0C55}"/>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4028406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9368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711D6-3437-9644-8213-CA7FAA3CA81C}"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93964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F711D6-3437-9644-8213-CA7FAA3CA81C}"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137514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F711D6-3437-9644-8213-CA7FAA3CA81C}"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428303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F711D6-3437-9644-8213-CA7FAA3CA81C}"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2839641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F711D6-3437-9644-8213-CA7FAA3CA81C}"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226923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711D6-3437-9644-8213-CA7FAA3CA81C}"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273682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711D6-3437-9644-8213-CA7FAA3CA81C}"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1186268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711D6-3437-9644-8213-CA7FAA3CA81C}"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2AC9D-1BF5-8545-87F0-463AD232B31A}" type="slidenum">
              <a:rPr lang="en-US" smtClean="0"/>
              <a:t>‹#›</a:t>
            </a:fld>
            <a:endParaRPr lang="en-US"/>
          </a:p>
        </p:txBody>
      </p:sp>
    </p:spTree>
    <p:extLst>
      <p:ext uri="{BB962C8B-B14F-4D97-AF65-F5344CB8AC3E}">
        <p14:creationId xmlns:p14="http://schemas.microsoft.com/office/powerpoint/2010/main" val="2392078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711D6-3437-9644-8213-CA7FAA3CA81C}"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2AC9D-1BF5-8545-87F0-463AD232B31A}" type="slidenum">
              <a:rPr lang="en-US" smtClean="0"/>
              <a:t>‹#›</a:t>
            </a:fld>
            <a:endParaRPr lang="en-US"/>
          </a:p>
        </p:txBody>
      </p:sp>
    </p:spTree>
    <p:extLst>
      <p:ext uri="{BB962C8B-B14F-4D97-AF65-F5344CB8AC3E}">
        <p14:creationId xmlns:p14="http://schemas.microsoft.com/office/powerpoint/2010/main" val="500660731"/>
      </p:ext>
    </p:extLst>
  </p:cSld>
  <p:clrMap bg1="lt1" tx1="dk1" bg2="lt2" tx2="dk2" accent1="accent1" accent2="accent2" accent3="accent3" accent4="accent4" accent5="accent5" accent6="accent6" hlink="hlink" folHlink="folHlink"/>
  <p:sldLayoutIdLst>
    <p:sldLayoutId id="2147483755" r:id="rId1"/>
    <p:sldLayoutId id="2147483662" r:id="rId2"/>
    <p:sldLayoutId id="2147483663" r:id="rId3"/>
    <p:sldLayoutId id="2147483664" r:id="rId4"/>
    <p:sldLayoutId id="2147483665" r:id="rId5"/>
    <p:sldLayoutId id="2147483666" r:id="rId6"/>
    <p:sldLayoutId id="2147483667" r:id="rId7"/>
    <p:sldLayoutId id="2147483756" r:id="rId8"/>
    <p:sldLayoutId id="2147483669" r:id="rId9"/>
    <p:sldLayoutId id="2147483670"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9E1C2-23FD-D92F-E0E9-4567C8BBE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9ED10-EAFD-358F-B147-F3A326DE0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0E020-FA08-2112-2BC2-9FF8A8CD9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CC0096-1860-4642-9CD2-0079EA5E7CD1}" type="datetimeFigureOut">
              <a:rPr lang="en-US" smtClean="0"/>
              <a:pPr/>
              <a:t>11/3/2025</a:t>
            </a:fld>
            <a:endParaRPr lang="en-US"/>
          </a:p>
        </p:txBody>
      </p:sp>
      <p:sp>
        <p:nvSpPr>
          <p:cNvPr id="5" name="Footer Placeholder 4">
            <a:extLst>
              <a:ext uri="{FF2B5EF4-FFF2-40B4-BE49-F238E27FC236}">
                <a16:creationId xmlns:a16="http://schemas.microsoft.com/office/drawing/2014/main" id="{E9B19EA6-F96D-3E9F-D1F3-1002DC33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EA715714-E27F-1EBC-B0F0-B9C1B0014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1375A4-56A4-47D6-9801-1991572033F7}" type="slidenum">
              <a:rPr lang="en-US" smtClean="0"/>
              <a:pPr/>
              <a:t>‹#›</a:t>
            </a:fld>
            <a:endParaRPr lang="en-US"/>
          </a:p>
        </p:txBody>
      </p:sp>
      <p:sp>
        <p:nvSpPr>
          <p:cNvPr id="7" name="Rectangle 6">
            <a:extLst>
              <a:ext uri="{FF2B5EF4-FFF2-40B4-BE49-F238E27FC236}">
                <a16:creationId xmlns:a16="http://schemas.microsoft.com/office/drawing/2014/main" id="{8BF51801-4522-9D93-3F15-483E6829A655}"/>
              </a:ext>
            </a:extLst>
          </p:cNvPr>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920404"/>
      </p:ext>
    </p:extLst>
  </p:cSld>
  <p:clrMap bg1="lt1" tx1="dk1" bg2="lt2" tx2="dk2" accent1="accent1" accent2="accent2" accent3="accent3" accent4="accent4" accent5="accent5" accent6="accent6" hlink="hlink" folHlink="folHlink"/>
  <p:sldLayoutIdLst>
    <p:sldLayoutId id="214748366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ru-RU"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USI Career Services and Internships  |   USI.edu/careerservices   |   812-464-1865   |   career@usi.edu</a:t>
            </a:r>
            <a:endParaRPr lang="ru-RU"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1425887995"/>
      </p:ext>
    </p:extLst>
  </p:cSld>
  <p:clrMap bg1="lt1" tx1="dk1" bg2="lt2" tx2="dk2" accent1="accent1" accent2="accent2" accent3="accent3" accent4="accent4" accent5="accent5" accent6="accent6" hlink="hlink" folHlink="folHlink"/>
  <p:sldLayoutIdLst>
    <p:sldLayoutId id="2147483742" r:id="rId1"/>
    <p:sldLayoutId id="2147483739" r:id="rId2"/>
    <p:sldLayoutId id="2147483745" r:id="rId3"/>
  </p:sldLayoutIdLst>
  <p:hf sldNum="0"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09F70-CDB3-484C-9C55-DB0325627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B7098B1B-F915-4030-AC35-F06F6A9D1A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1598BBD-465E-4D61-9AAA-B3947702F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ED258-13D6-4D1B-B363-A0DCE4197B56}" type="datetimeFigureOut">
              <a:rPr lang="en-PK" smtClean="0"/>
              <a:t>11/03/2025</a:t>
            </a:fld>
            <a:endParaRPr lang="en-PK"/>
          </a:p>
        </p:txBody>
      </p:sp>
      <p:sp>
        <p:nvSpPr>
          <p:cNvPr id="5" name="Footer Placeholder 4">
            <a:extLst>
              <a:ext uri="{FF2B5EF4-FFF2-40B4-BE49-F238E27FC236}">
                <a16:creationId xmlns:a16="http://schemas.microsoft.com/office/drawing/2014/main" id="{39526EA1-146A-4271-A8C8-E2FB9231EA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B1366D86-3C32-4237-9A5C-7E7F2F462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074DC-608B-46FC-B3B5-6AF071B5B3BC}" type="slidenum">
              <a:rPr lang="en-PK" smtClean="0"/>
              <a:t>‹#›</a:t>
            </a:fld>
            <a:endParaRPr lang="en-PK"/>
          </a:p>
        </p:txBody>
      </p:sp>
    </p:spTree>
    <p:extLst>
      <p:ext uri="{BB962C8B-B14F-4D97-AF65-F5344CB8AC3E}">
        <p14:creationId xmlns:p14="http://schemas.microsoft.com/office/powerpoint/2010/main" val="4229062854"/>
      </p:ext>
    </p:extLst>
  </p:cSld>
  <p:clrMap bg1="lt1" tx1="dk1" bg2="lt2" tx2="dk2" accent1="accent1" accent2="accent2" accent3="accent3" accent4="accent4" accent5="accent5" accent6="accent6" hlink="hlink" folHlink="folHlink"/>
  <p:sldLayoutIdLst>
    <p:sldLayoutId id="2147483671" r:id="rId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hyperlink" Target="https://usi-csm.symplicity.com/students/app/home"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6.xml"/><Relationship Id="rId7" Type="http://schemas.openxmlformats.org/officeDocument/2006/relationships/image" Target="../media/image2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career.center@usi.edu" TargetMode="External"/><Relationship Id="rId5" Type="http://schemas.openxmlformats.org/officeDocument/2006/relationships/image" Target="../media/image19.pn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www.usi.edu/career-success"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usi.edu/career-success/career-resources-for-students/sample-resumes-cv-and-cover-letters"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info.parkerdewey.com/student/usi"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hyperlink" Target="https://usi.candidcareer.com/channels/industrie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usi.edu/career-success/career-resources-for-students/career-and-work-readiness-videos"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hyperlink" Target="https://www.indeed.com/job-search-services/job-search-academy-university-of-southern-indiana?from=jobseeker_marketing#hl=en"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326D-74D7-A44B-928E-E0D955EF6709}"/>
              </a:ext>
            </a:extLst>
          </p:cNvPr>
          <p:cNvSpPr>
            <a:spLocks noGrp="1"/>
          </p:cNvSpPr>
          <p:nvPr>
            <p:ph type="ctrTitle"/>
          </p:nvPr>
        </p:nvSpPr>
        <p:spPr>
          <a:xfrm>
            <a:off x="443620" y="1122363"/>
            <a:ext cx="11045228" cy="2960750"/>
          </a:xfrm>
        </p:spPr>
        <p:txBody>
          <a:bodyPr>
            <a:normAutofit/>
          </a:bodyPr>
          <a:lstStyle/>
          <a:p>
            <a:r>
              <a:rPr lang="en-US" dirty="0"/>
              <a:t>University of Southern Indiana Career Success Center</a:t>
            </a:r>
            <a:br>
              <a:rPr lang="en-US" dirty="0"/>
            </a:br>
            <a:r>
              <a:rPr lang="en-US" dirty="0"/>
              <a:t>Overview</a:t>
            </a:r>
          </a:p>
        </p:txBody>
      </p:sp>
      <p:sp>
        <p:nvSpPr>
          <p:cNvPr id="3" name="TextBox 2">
            <a:extLst>
              <a:ext uri="{FF2B5EF4-FFF2-40B4-BE49-F238E27FC236}">
                <a16:creationId xmlns:a16="http://schemas.microsoft.com/office/drawing/2014/main" id="{6C29B97F-D758-428B-DF01-550D5C5C00F8}"/>
              </a:ext>
            </a:extLst>
          </p:cNvPr>
          <p:cNvSpPr txBox="1"/>
          <p:nvPr/>
        </p:nvSpPr>
        <p:spPr>
          <a:xfrm>
            <a:off x="4484482" y="5386726"/>
            <a:ext cx="3223035" cy="369332"/>
          </a:xfrm>
          <a:prstGeom prst="rect">
            <a:avLst/>
          </a:prstGeom>
          <a:noFill/>
        </p:spPr>
        <p:txBody>
          <a:bodyPr wrap="square" rtlCol="0">
            <a:spAutoFit/>
          </a:bodyPr>
          <a:lstStyle/>
          <a:p>
            <a:r>
              <a:rPr lang="en-US" dirty="0"/>
              <a:t>Kim Sullivan, Career Coordinator</a:t>
            </a:r>
          </a:p>
        </p:txBody>
      </p:sp>
      <p:pic>
        <p:nvPicPr>
          <p:cNvPr id="6" name="Audio 5">
            <a:hlinkClick r:id="" action="ppaction://media"/>
            <a:extLst>
              <a:ext uri="{FF2B5EF4-FFF2-40B4-BE49-F238E27FC236}">
                <a16:creationId xmlns:a16="http://schemas.microsoft.com/office/drawing/2014/main" id="{41545909-C6B7-A3FE-181F-22F9FB2372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87CE027B-FF9D-A568-A803-63F52924C0A6}"/>
              </a:ext>
            </a:extLst>
          </p:cNvPr>
          <p:cNvSpPr txBox="1"/>
          <p:nvPr/>
        </p:nvSpPr>
        <p:spPr>
          <a:xfrm>
            <a:off x="1134700" y="4243947"/>
            <a:ext cx="9922598" cy="338554"/>
          </a:xfrm>
          <a:prstGeom prst="rect">
            <a:avLst/>
          </a:prstGeom>
          <a:noFill/>
        </p:spPr>
        <p:txBody>
          <a:bodyPr wrap="square" rtlCol="0">
            <a:spAutoFit/>
          </a:bodyPr>
          <a:lstStyle/>
          <a:p>
            <a:pPr algn="ctr"/>
            <a:r>
              <a:rPr lang="en-US" sz="1600" i="1" dirty="0"/>
              <a:t>Comprehensive Student Support via Online Resources, Career Launch Platform, and Personalized Career Coordinators</a:t>
            </a:r>
          </a:p>
        </p:txBody>
      </p:sp>
    </p:spTree>
    <p:extLst>
      <p:ext uri="{BB962C8B-B14F-4D97-AF65-F5344CB8AC3E}">
        <p14:creationId xmlns:p14="http://schemas.microsoft.com/office/powerpoint/2010/main" val="3374847827"/>
      </p:ext>
    </p:extLst>
  </p:cSld>
  <p:clrMapOvr>
    <a:masterClrMapping/>
  </p:clrMapOvr>
  <mc:AlternateContent xmlns:mc="http://schemas.openxmlformats.org/markup-compatibility/2006" xmlns:p14="http://schemas.microsoft.com/office/powerpoint/2010/main">
    <mc:Choice Requires="p14">
      <p:transition spd="slow" p14:dur="2000" advTm="12223"/>
    </mc:Choice>
    <mc:Fallback xmlns="">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toy rocket flying out of the computer">
            <a:extLst>
              <a:ext uri="{FF2B5EF4-FFF2-40B4-BE49-F238E27FC236}">
                <a16:creationId xmlns:a16="http://schemas.microsoft.com/office/drawing/2014/main" id="{6A04BE3E-8ABA-62F7-ADC8-6CDFCDC0CF8D}"/>
              </a:ext>
            </a:extLst>
          </p:cNvPr>
          <p:cNvPicPr>
            <a:picLocks noChangeAspect="1"/>
          </p:cNvPicPr>
          <p:nvPr/>
        </p:nvPicPr>
        <p:blipFill>
          <a:blip r:embed="rId5"/>
          <a:srcRect l="966" t="6484" r="20131" b="-1"/>
          <a:stretch>
            <a:fillRect/>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15CCA93-4412-BB6A-0505-9F306C7CA8F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Career Launch</a:t>
            </a:r>
          </a:p>
        </p:txBody>
      </p:sp>
      <p:sp>
        <p:nvSpPr>
          <p:cNvPr id="6" name="Text Placeholder 5">
            <a:extLst>
              <a:ext uri="{FF2B5EF4-FFF2-40B4-BE49-F238E27FC236}">
                <a16:creationId xmlns:a16="http://schemas.microsoft.com/office/drawing/2014/main" id="{E936244D-676E-26FA-18DB-78F69AD4F4F6}"/>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rPr>
              <a:t>Your portal to appointments, job boards, and the virtual mock interview tool</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9D8F0FE7-C076-B2F1-F2DE-C4F5E70407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3203573"/>
      </p:ext>
    </p:extLst>
  </p:cSld>
  <p:clrMapOvr>
    <a:masterClrMapping/>
  </p:clrMapOvr>
  <mc:AlternateContent xmlns:mc="http://schemas.openxmlformats.org/markup-compatibility/2006" xmlns:p14="http://schemas.microsoft.com/office/powerpoint/2010/main">
    <mc:Choice Requires="p14">
      <p:transition spd="slow" p14:dur="2000" advTm="12347"/>
    </mc:Choice>
    <mc:Fallback xmlns="">
      <p:transition spd="slow" advTm="1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40766-2307-736B-09C7-3C63C6546A21}"/>
              </a:ext>
            </a:extLst>
          </p:cNvPr>
          <p:cNvPicPr>
            <a:picLocks noChangeAspect="1"/>
          </p:cNvPicPr>
          <p:nvPr/>
        </p:nvPicPr>
        <p:blipFill>
          <a:blip r:embed="rId4"/>
          <a:stretch>
            <a:fillRect/>
          </a:stretch>
        </p:blipFill>
        <p:spPr>
          <a:xfrm>
            <a:off x="23906" y="214362"/>
            <a:ext cx="12144187" cy="6429276"/>
          </a:xfrm>
          <a:prstGeom prst="rect">
            <a:avLst/>
          </a:prstGeom>
        </p:spPr>
      </p:pic>
      <p:pic>
        <p:nvPicPr>
          <p:cNvPr id="7" name="Audio 6">
            <a:hlinkClick r:id="" action="ppaction://media"/>
            <a:extLst>
              <a:ext uri="{FF2B5EF4-FFF2-40B4-BE49-F238E27FC236}">
                <a16:creationId xmlns:a16="http://schemas.microsoft.com/office/drawing/2014/main" id="{73149FFB-ED68-DDEC-779E-80F91626CC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1620818"/>
      </p:ext>
    </p:extLst>
  </p:cSld>
  <p:clrMapOvr>
    <a:masterClrMapping/>
  </p:clrMapOvr>
  <mc:AlternateContent xmlns:mc="http://schemas.openxmlformats.org/markup-compatibility/2006" xmlns:p14="http://schemas.microsoft.com/office/powerpoint/2010/main">
    <mc:Choice Requires="p14">
      <p:transition spd="slow" p14:dur="2000" advTm="42806"/>
    </mc:Choice>
    <mc:Fallback xmlns="">
      <p:transition spd="slow" advTm="4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 name="Rectangle 7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 name="Straight Connector 71">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6EF21389-A1DE-4EF4-BA43-0D21F5EFA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9FFFEF6E-0CEE-4323-A07F-58FDA5E0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5" name="Straight Connector 74">
            <a:extLst>
              <a:ext uri="{FF2B5EF4-FFF2-40B4-BE49-F238E27FC236}">
                <a16:creationId xmlns:a16="http://schemas.microsoft.com/office/drawing/2014/main" id="{67A69A5B-FB7E-40C2-A416-68C80A100A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44D330D6-5765-4B60-A01C-C0E4DE44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ECF0376-3197-F2FB-6039-019B34DD24D6}"/>
              </a:ext>
            </a:extLst>
          </p:cNvPr>
          <p:cNvSpPr>
            <a:spLocks noGrp="1"/>
          </p:cNvSpPr>
          <p:nvPr>
            <p:ph type="title"/>
          </p:nvPr>
        </p:nvSpPr>
        <p:spPr>
          <a:xfrm>
            <a:off x="6736924" y="857675"/>
            <a:ext cx="4566230" cy="3437782"/>
          </a:xfrm>
        </p:spPr>
        <p:txBody>
          <a:bodyPr vert="horz" lIns="91440" tIns="45720" rIns="91440" bIns="45720" rtlCol="0" anchor="b">
            <a:normAutofit/>
          </a:bodyPr>
          <a:lstStyle/>
          <a:p>
            <a:pPr algn="ctr">
              <a:lnSpc>
                <a:spcPct val="85000"/>
              </a:lnSpc>
            </a:pPr>
            <a:r>
              <a:rPr lang="en-US" sz="6100" b="1" cap="all">
                <a:solidFill>
                  <a:srgbClr val="FFFFFF"/>
                </a:solidFill>
              </a:rPr>
              <a:t>Symplicity</a:t>
            </a:r>
          </a:p>
        </p:txBody>
      </p:sp>
      <p:sp>
        <p:nvSpPr>
          <p:cNvPr id="3" name="TextBox 2">
            <a:extLst>
              <a:ext uri="{FF2B5EF4-FFF2-40B4-BE49-F238E27FC236}">
                <a16:creationId xmlns:a16="http://schemas.microsoft.com/office/drawing/2014/main" id="{42225D65-A157-88E1-733B-AE35655B531F}"/>
              </a:ext>
            </a:extLst>
          </p:cNvPr>
          <p:cNvSpPr txBox="1"/>
          <p:nvPr/>
        </p:nvSpPr>
        <p:spPr>
          <a:xfrm>
            <a:off x="6556619" y="4365199"/>
            <a:ext cx="4926838" cy="1001747"/>
          </a:xfrm>
          <a:prstGeom prst="rect">
            <a:avLst/>
          </a:prstGeom>
        </p:spPr>
        <p:txBody>
          <a:bodyPr vert="horz" lIns="91440" tIns="45720" rIns="91440" bIns="45720" rtlCol="0">
            <a:normAutofit/>
          </a:bodyPr>
          <a:lstStyle/>
          <a:p>
            <a:pPr algn="ctr" defTabSz="914400">
              <a:lnSpc>
                <a:spcPct val="90000"/>
              </a:lnSpc>
              <a:spcBef>
                <a:spcPts val="1400"/>
              </a:spcBef>
              <a:buClr>
                <a:schemeClr val="accent1"/>
              </a:buClr>
              <a:buSzPct val="80000"/>
            </a:pPr>
            <a:r>
              <a:rPr lang="en-US" sz="2200" dirty="0">
                <a:hlinkClick r:id="rId4">
                  <a:extLst>
                    <a:ext uri="{A12FA001-AC4F-418D-AE19-62706E023703}">
                      <ahyp:hlinkClr xmlns:ahyp="http://schemas.microsoft.com/office/drawing/2018/hyperlinkcolor" val="tx"/>
                    </a:ext>
                  </a:extLst>
                </a:hlinkClick>
              </a:rPr>
              <a:t>https://usi-csm.symplicity.com/students/app/home</a:t>
            </a:r>
            <a:endParaRPr lang="en-US" sz="2200" dirty="0"/>
          </a:p>
        </p:txBody>
      </p:sp>
      <p:pic>
        <p:nvPicPr>
          <p:cNvPr id="5" name="Picture 4">
            <a:extLst>
              <a:ext uri="{FF2B5EF4-FFF2-40B4-BE49-F238E27FC236}">
                <a16:creationId xmlns:a16="http://schemas.microsoft.com/office/drawing/2014/main" id="{2B1CCAAB-E838-DC5F-86D7-A751290FD87B}"/>
              </a:ext>
            </a:extLst>
          </p:cNvPr>
          <p:cNvPicPr>
            <a:picLocks noChangeAspect="1"/>
          </p:cNvPicPr>
          <p:nvPr/>
        </p:nvPicPr>
        <p:blipFill>
          <a:blip r:embed="rId5"/>
          <a:srcRect l="156" r="3" b="3"/>
          <a:stretch/>
        </p:blipFill>
        <p:spPr>
          <a:xfrm>
            <a:off x="872064" y="857675"/>
            <a:ext cx="4593715" cy="5140669"/>
          </a:xfrm>
          <a:prstGeom prst="rect">
            <a:avLst/>
          </a:prstGeom>
        </p:spPr>
      </p:pic>
      <p:pic>
        <p:nvPicPr>
          <p:cNvPr id="7" name="Audio 6">
            <a:hlinkClick r:id="" action="ppaction://media"/>
            <a:extLst>
              <a:ext uri="{FF2B5EF4-FFF2-40B4-BE49-F238E27FC236}">
                <a16:creationId xmlns:a16="http://schemas.microsoft.com/office/drawing/2014/main" id="{BBE1B659-E7BD-7607-BC70-94377A8ED1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4158819"/>
      </p:ext>
    </p:extLst>
  </p:cSld>
  <p:clrMapOvr>
    <a:masterClrMapping/>
  </p:clrMapOvr>
  <mc:AlternateContent xmlns:mc="http://schemas.openxmlformats.org/markup-compatibility/2006" xmlns:p14="http://schemas.microsoft.com/office/powerpoint/2010/main">
    <mc:Choice Requires="p14">
      <p:transition spd="slow" p14:dur="2000" advTm="20763"/>
    </mc:Choice>
    <mc:Fallback xmlns="">
      <p:transition spd="slow" advTm="20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56273-9F24-C961-44BF-FE5F859B196E}"/>
              </a:ext>
            </a:extLst>
          </p:cNvPr>
          <p:cNvPicPr>
            <a:picLocks noChangeAspect="1"/>
          </p:cNvPicPr>
          <p:nvPr/>
        </p:nvPicPr>
        <p:blipFill>
          <a:blip r:embed="rId5"/>
          <a:srcRect b="19080"/>
          <a:stretch/>
        </p:blipFill>
        <p:spPr>
          <a:xfrm>
            <a:off x="20" y="1282"/>
            <a:ext cx="12191980" cy="6856718"/>
          </a:xfrm>
          <a:prstGeom prst="rect">
            <a:avLst/>
          </a:prstGeom>
        </p:spPr>
      </p:pic>
      <p:pic>
        <p:nvPicPr>
          <p:cNvPr id="7" name="Audio 6">
            <a:hlinkClick r:id="" action="ppaction://media"/>
            <a:extLst>
              <a:ext uri="{FF2B5EF4-FFF2-40B4-BE49-F238E27FC236}">
                <a16:creationId xmlns:a16="http://schemas.microsoft.com/office/drawing/2014/main" id="{4C840001-8B6E-80F6-C574-50C978A9D2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3511595"/>
      </p:ext>
    </p:extLst>
  </p:cSld>
  <p:clrMapOvr>
    <a:masterClrMapping/>
  </p:clrMapOvr>
  <mc:AlternateContent xmlns:mc="http://schemas.openxmlformats.org/markup-compatibility/2006" xmlns:p14="http://schemas.microsoft.com/office/powerpoint/2010/main">
    <mc:Choice Requires="p14">
      <p:transition spd="med" p14:dur="700" advTm="21867">
        <p:fade/>
      </p:transition>
    </mc:Choice>
    <mc:Fallback xmlns="">
      <p:transition spd="med" advTm="21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3BA8D9-1E49-F034-0096-C83058670A9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Recorded Mock Interview</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36DFB3F6-C6D8-995A-607D-42076537E821}"/>
              </a:ext>
            </a:extLst>
          </p:cNvPr>
          <p:cNvPicPr>
            <a:picLocks noGrp="1" noChangeAspect="1"/>
          </p:cNvPicPr>
          <p:nvPr>
            <p:ph idx="1"/>
          </p:nvPr>
        </p:nvPicPr>
        <p:blipFill>
          <a:blip r:embed="rId5"/>
          <a:stretch>
            <a:fillRect/>
          </a:stretch>
        </p:blipFill>
        <p:spPr>
          <a:xfrm>
            <a:off x="5414356" y="629618"/>
            <a:ext cx="6408836" cy="5447512"/>
          </a:xfrm>
          <a:prstGeom prst="rect">
            <a:avLst/>
          </a:prstGeom>
        </p:spPr>
      </p:pic>
      <p:pic>
        <p:nvPicPr>
          <p:cNvPr id="17" name="Audio 16">
            <a:hlinkClick r:id="" action="ppaction://media"/>
            <a:extLst>
              <a:ext uri="{FF2B5EF4-FFF2-40B4-BE49-F238E27FC236}">
                <a16:creationId xmlns:a16="http://schemas.microsoft.com/office/drawing/2014/main" id="{1F9B903F-02BE-DB0C-F2FE-154087A2A9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218165"/>
      </p:ext>
    </p:extLst>
  </p:cSld>
  <p:clrMapOvr>
    <a:masterClrMapping/>
  </p:clrMapOvr>
  <mc:AlternateContent xmlns:mc="http://schemas.openxmlformats.org/markup-compatibility/2006" xmlns:p14="http://schemas.microsoft.com/office/powerpoint/2010/main">
    <mc:Choice Requires="p14">
      <p:transition spd="slow" p14:dur="2000" advTm="51733"/>
    </mc:Choice>
    <mc:Fallback xmlns="">
      <p:transition spd="slow" advTm="5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9E09B16-4874-4AF2-86A9-1E174C200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040C58F-ED2B-42E1-A6D4-EB62C899F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214532E3-B9B4-6B60-27DB-B7DDB63AA73D}"/>
              </a:ext>
            </a:extLst>
          </p:cNvPr>
          <p:cNvPicPr>
            <a:picLocks noGrp="1" noChangeAspect="1"/>
          </p:cNvPicPr>
          <p:nvPr>
            <p:ph type="pic" idx="1"/>
          </p:nvPr>
        </p:nvPicPr>
        <p:blipFill>
          <a:blip r:embed="rId5"/>
          <a:srcRect r="1" b="25073"/>
          <a:stretch>
            <a:fillRect/>
          </a:stretch>
        </p:blipFill>
        <p:spPr>
          <a:xfrm>
            <a:off x="231141" y="252632"/>
            <a:ext cx="11724640" cy="6369147"/>
          </a:xfrm>
          <a:prstGeom prst="rect">
            <a:avLst/>
          </a:prstGeom>
        </p:spPr>
      </p:pic>
      <p:sp>
        <p:nvSpPr>
          <p:cNvPr id="26" name="Rectangle 25">
            <a:extLst>
              <a:ext uri="{FF2B5EF4-FFF2-40B4-BE49-F238E27FC236}">
                <a16:creationId xmlns:a16="http://schemas.microsoft.com/office/drawing/2014/main" id="{8AB629FD-F72B-4125-BE7D-4C6DFF43A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505383"/>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Audio 18">
            <a:hlinkClick r:id="" action="ppaction://media"/>
            <a:extLst>
              <a:ext uri="{FF2B5EF4-FFF2-40B4-BE49-F238E27FC236}">
                <a16:creationId xmlns:a16="http://schemas.microsoft.com/office/drawing/2014/main" id="{60589AE9-A753-F51D-C922-3751C9925E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4699556"/>
      </p:ext>
    </p:extLst>
  </p:cSld>
  <p:clrMapOvr>
    <a:masterClrMapping/>
  </p:clrMapOvr>
  <mc:AlternateContent xmlns:mc="http://schemas.openxmlformats.org/markup-compatibility/2006" xmlns:p14="http://schemas.microsoft.com/office/powerpoint/2010/main">
    <mc:Choice Requires="p14">
      <p:transition spd="slow" p14:dur="2000" advTm="63374"/>
    </mc:Choice>
    <mc:Fallback xmlns="">
      <p:transition spd="slow" advTm="6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B6D791-9DBB-89D7-5B50-8EEC4BB0CC2E}"/>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a:solidFill>
                  <a:schemeClr val="tx1"/>
                </a:solidFill>
                <a:latin typeface="+mj-lt"/>
                <a:ea typeface="+mj-ea"/>
                <a:cs typeface="+mj-cs"/>
              </a:rPr>
              <a:t>Make an Appointment</a:t>
            </a:r>
          </a:p>
        </p:txBody>
      </p:sp>
      <p:sp>
        <p:nvSpPr>
          <p:cNvPr id="25" name="Rectangle 24">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screenshot of a computer&#10;&#10;AI-generated content may be incorrect.">
            <a:extLst>
              <a:ext uri="{FF2B5EF4-FFF2-40B4-BE49-F238E27FC236}">
                <a16:creationId xmlns:a16="http://schemas.microsoft.com/office/drawing/2014/main" id="{7E8F15FE-ED3A-990F-422E-D549A5649D36}"/>
              </a:ext>
            </a:extLst>
          </p:cNvPr>
          <p:cNvPicPr>
            <a:picLocks noChangeAspect="1"/>
          </p:cNvPicPr>
          <p:nvPr/>
        </p:nvPicPr>
        <p:blipFill>
          <a:blip r:embed="rId5"/>
          <a:stretch>
            <a:fillRect/>
          </a:stretch>
        </p:blipFill>
        <p:spPr>
          <a:xfrm>
            <a:off x="635084" y="2091095"/>
            <a:ext cx="10925297" cy="4206240"/>
          </a:xfrm>
          <a:prstGeom prst="rect">
            <a:avLst/>
          </a:prstGeom>
        </p:spPr>
      </p:pic>
      <p:cxnSp>
        <p:nvCxnSpPr>
          <p:cNvPr id="7" name="Straight Arrow Connector 6">
            <a:extLst>
              <a:ext uri="{FF2B5EF4-FFF2-40B4-BE49-F238E27FC236}">
                <a16:creationId xmlns:a16="http://schemas.microsoft.com/office/drawing/2014/main" id="{81074B69-E200-C8FE-9F45-0549A6C30268}"/>
              </a:ext>
            </a:extLst>
          </p:cNvPr>
          <p:cNvCxnSpPr>
            <a:cxnSpLocks/>
          </p:cNvCxnSpPr>
          <p:nvPr/>
        </p:nvCxnSpPr>
        <p:spPr>
          <a:xfrm>
            <a:off x="5837381" y="1127970"/>
            <a:ext cx="4675493" cy="1010858"/>
          </a:xfrm>
          <a:prstGeom prst="straightConnector1">
            <a:avLst/>
          </a:prstGeom>
          <a:ln w="149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3CFA983-CB10-D84C-455B-40188CB21178}"/>
              </a:ext>
            </a:extLst>
          </p:cNvPr>
          <p:cNvSpPr/>
          <p:nvPr/>
        </p:nvSpPr>
        <p:spPr>
          <a:xfrm>
            <a:off x="10463973" y="2087087"/>
            <a:ext cx="1145309" cy="826045"/>
          </a:xfrm>
          <a:prstGeom prst="ellipse">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ACE42A7B-6A79-9FBB-BBFA-3C1AA9F3C7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3692789"/>
      </p:ext>
    </p:extLst>
  </p:cSld>
  <p:clrMapOvr>
    <a:masterClrMapping/>
  </p:clrMapOvr>
  <mc:AlternateContent xmlns:mc="http://schemas.openxmlformats.org/markup-compatibility/2006" xmlns:p14="http://schemas.microsoft.com/office/powerpoint/2010/main">
    <mc:Choice Requires="p14">
      <p:transition spd="slow" p14:dur="2000" advTm="52130"/>
    </mc:Choice>
    <mc:Fallback xmlns="">
      <p:transition spd="slow" advTm="5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F273CF8-56E0-28B5-7592-B67D978BCF14}"/>
              </a:ext>
            </a:extLst>
          </p:cNvPr>
          <p:cNvSpPr>
            <a:spLocks noGrp="1"/>
          </p:cNvSpPr>
          <p:nvPr>
            <p:ph type="title"/>
          </p:nvPr>
        </p:nvSpPr>
        <p:spPr>
          <a:xfrm>
            <a:off x="804672" y="1412489"/>
            <a:ext cx="2871095" cy="2127124"/>
          </a:xfrm>
        </p:spPr>
        <p:txBody>
          <a:bodyPr anchor="t">
            <a:normAutofit/>
          </a:bodyPr>
          <a:lstStyle/>
          <a:p>
            <a:r>
              <a:rPr lang="en-US" sz="3600">
                <a:solidFill>
                  <a:schemeClr val="bg1"/>
                </a:solidFill>
              </a:rPr>
              <a:t>Your own personal Career Coordinator</a:t>
            </a:r>
          </a:p>
        </p:txBody>
      </p:sp>
      <p:sp>
        <p:nvSpPr>
          <p:cNvPr id="5" name="Content Placeholder 4">
            <a:extLst>
              <a:ext uri="{FF2B5EF4-FFF2-40B4-BE49-F238E27FC236}">
                <a16:creationId xmlns:a16="http://schemas.microsoft.com/office/drawing/2014/main" id="{8C9D633D-9E4F-4A7D-7BAD-B0B5844F8437}"/>
              </a:ext>
            </a:extLst>
          </p:cNvPr>
          <p:cNvSpPr>
            <a:spLocks noGrp="1"/>
          </p:cNvSpPr>
          <p:nvPr>
            <p:ph sz="half" idx="1"/>
          </p:nvPr>
        </p:nvSpPr>
        <p:spPr>
          <a:xfrm>
            <a:off x="5198993" y="1412489"/>
            <a:ext cx="2926080" cy="4363844"/>
          </a:xfrm>
        </p:spPr>
        <p:txBody>
          <a:bodyPr>
            <a:normAutofit/>
          </a:bodyPr>
          <a:lstStyle/>
          <a:p>
            <a:pPr marL="0" indent="0">
              <a:buNone/>
            </a:pPr>
            <a:r>
              <a:rPr lang="en-US" sz="2000" dirty="0"/>
              <a:t>Appointments available:</a:t>
            </a:r>
          </a:p>
          <a:p>
            <a:r>
              <a:rPr lang="en-US" sz="2000" dirty="0"/>
              <a:t>Via Zoom, phone, email, or in-person</a:t>
            </a:r>
          </a:p>
          <a:p>
            <a:r>
              <a:rPr lang="en-US" sz="2000" dirty="0"/>
              <a:t>Appts normally during the business day 9am-3pm Central Time – but we can meet at other times, just email us!</a:t>
            </a:r>
          </a:p>
          <a:p>
            <a:pPr marL="0" indent="0">
              <a:buNone/>
            </a:pPr>
            <a:endParaRPr lang="en-US" sz="2000" dirty="0"/>
          </a:p>
        </p:txBody>
      </p:sp>
      <p:sp>
        <p:nvSpPr>
          <p:cNvPr id="6" name="Content Placeholder 5">
            <a:extLst>
              <a:ext uri="{FF2B5EF4-FFF2-40B4-BE49-F238E27FC236}">
                <a16:creationId xmlns:a16="http://schemas.microsoft.com/office/drawing/2014/main" id="{A0D534B8-4383-301E-E482-CD9C71E5134D}"/>
              </a:ext>
            </a:extLst>
          </p:cNvPr>
          <p:cNvSpPr>
            <a:spLocks noGrp="1"/>
          </p:cNvSpPr>
          <p:nvPr>
            <p:ph sz="half" idx="2"/>
          </p:nvPr>
        </p:nvSpPr>
        <p:spPr>
          <a:xfrm>
            <a:off x="8451604" y="1412489"/>
            <a:ext cx="2926080" cy="4363844"/>
          </a:xfrm>
        </p:spPr>
        <p:txBody>
          <a:bodyPr>
            <a:normAutofit/>
          </a:bodyPr>
          <a:lstStyle/>
          <a:p>
            <a:pPr marL="0" indent="0">
              <a:buNone/>
            </a:pPr>
            <a:r>
              <a:rPr lang="en-US" sz="2000" dirty="0"/>
              <a:t>We can talk about:</a:t>
            </a:r>
          </a:p>
          <a:p>
            <a:r>
              <a:rPr lang="en-US" sz="2000" dirty="0"/>
              <a:t>Job Search</a:t>
            </a:r>
          </a:p>
          <a:p>
            <a:r>
              <a:rPr lang="en-US" sz="2000" dirty="0"/>
              <a:t>Resumes</a:t>
            </a:r>
          </a:p>
          <a:p>
            <a:r>
              <a:rPr lang="en-US" sz="2000" dirty="0"/>
              <a:t>Cover letters</a:t>
            </a:r>
          </a:p>
          <a:p>
            <a:r>
              <a:rPr lang="en-US" sz="2000" dirty="0"/>
              <a:t>Interview preparation</a:t>
            </a:r>
          </a:p>
          <a:p>
            <a:r>
              <a:rPr lang="en-US" sz="2000" dirty="0"/>
              <a:t>Social media such as LinkedIn</a:t>
            </a:r>
          </a:p>
          <a:p>
            <a:r>
              <a:rPr lang="en-US" sz="2000" dirty="0"/>
              <a:t>Any career related questions</a:t>
            </a:r>
          </a:p>
          <a:p>
            <a:endParaRPr lang="en-US" sz="2000" dirty="0"/>
          </a:p>
        </p:txBody>
      </p:sp>
      <p:cxnSp>
        <p:nvCxnSpPr>
          <p:cNvPr id="8" name="Straight Connector 7">
            <a:extLst>
              <a:ext uri="{FF2B5EF4-FFF2-40B4-BE49-F238E27FC236}">
                <a16:creationId xmlns:a16="http://schemas.microsoft.com/office/drawing/2014/main" id="{20826CA7-96E0-AA23-B530-1ECD528FB33A}"/>
              </a:ext>
            </a:extLst>
          </p:cNvPr>
          <p:cNvCxnSpPr>
            <a:cxnSpLocks/>
          </p:cNvCxnSpPr>
          <p:nvPr/>
        </p:nvCxnSpPr>
        <p:spPr>
          <a:xfrm>
            <a:off x="8164031" y="924232"/>
            <a:ext cx="0" cy="418854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59CA0B64-D167-5CCE-5DB5-07A71A1772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49731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374"/>
    </mc:Choice>
    <mc:Fallback xmlns="">
      <p:transition spd="slow" advTm="4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6189B3-0E80-6022-B909-CBBED6B7779A}"/>
              </a:ext>
            </a:extLst>
          </p:cNvPr>
          <p:cNvSpPr>
            <a:spLocks noGrp="1"/>
          </p:cNvSpPr>
          <p:nvPr>
            <p:ph idx="1"/>
          </p:nvPr>
        </p:nvSpPr>
        <p:spPr>
          <a:xfrm>
            <a:off x="1816018" y="3080084"/>
            <a:ext cx="8604521" cy="2780966"/>
          </a:xfrm>
        </p:spPr>
        <p:txBody>
          <a:bodyPr/>
          <a:lstStyle/>
          <a:p>
            <a:pPr marL="0" indent="0" algn="ctr">
              <a:buNone/>
            </a:pPr>
            <a:r>
              <a:rPr lang="en-US" b="1" dirty="0"/>
              <a:t>The USI Career Success Center is here for you</a:t>
            </a:r>
          </a:p>
          <a:p>
            <a:pPr marL="0" indent="0" algn="ctr">
              <a:buNone/>
            </a:pPr>
            <a:r>
              <a:rPr lang="en-US" b="1" dirty="0"/>
              <a:t>Online Resources</a:t>
            </a:r>
          </a:p>
          <a:p>
            <a:pPr marL="0" indent="0" algn="ctr">
              <a:buNone/>
            </a:pPr>
            <a:r>
              <a:rPr lang="en-US" b="1" dirty="0"/>
              <a:t>Career Launch</a:t>
            </a:r>
          </a:p>
          <a:p>
            <a:pPr marL="0" indent="0" algn="ctr">
              <a:buNone/>
            </a:pPr>
            <a:r>
              <a:rPr lang="en-US" b="1" dirty="0"/>
              <a:t>Career Coordinators</a:t>
            </a:r>
          </a:p>
        </p:txBody>
      </p:sp>
      <p:pic>
        <p:nvPicPr>
          <p:cNvPr id="6" name="Picture 5" descr="A black and white logo&#10;&#10;AI-generated content may be incorrect.">
            <a:extLst>
              <a:ext uri="{FF2B5EF4-FFF2-40B4-BE49-F238E27FC236}">
                <a16:creationId xmlns:a16="http://schemas.microsoft.com/office/drawing/2014/main" id="{B20FDD74-C876-F170-7CD8-ED22D12A27C5}"/>
              </a:ext>
            </a:extLst>
          </p:cNvPr>
          <p:cNvPicPr>
            <a:picLocks noChangeAspect="1"/>
          </p:cNvPicPr>
          <p:nvPr/>
        </p:nvPicPr>
        <p:blipFill>
          <a:blip r:embed="rId5"/>
          <a:stretch>
            <a:fillRect/>
          </a:stretch>
        </p:blipFill>
        <p:spPr>
          <a:xfrm>
            <a:off x="1324546" y="661972"/>
            <a:ext cx="8604522" cy="2203708"/>
          </a:xfrm>
          <a:prstGeom prst="rect">
            <a:avLst/>
          </a:prstGeom>
        </p:spPr>
      </p:pic>
      <p:pic>
        <p:nvPicPr>
          <p:cNvPr id="9" name="Audio 8">
            <a:hlinkClick r:id="" action="ppaction://media"/>
            <a:extLst>
              <a:ext uri="{FF2B5EF4-FFF2-40B4-BE49-F238E27FC236}">
                <a16:creationId xmlns:a16="http://schemas.microsoft.com/office/drawing/2014/main" id="{14851926-7C13-1516-41A3-A27D590DBC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7676502"/>
      </p:ext>
    </p:extLst>
  </p:cSld>
  <p:clrMapOvr>
    <a:masterClrMapping/>
  </p:clrMapOvr>
  <mc:AlternateContent xmlns:mc="http://schemas.openxmlformats.org/markup-compatibility/2006" xmlns:p14="http://schemas.microsoft.com/office/powerpoint/2010/main">
    <mc:Choice Requires="p14">
      <p:transition spd="slow" p14:dur="2000" advTm="11932"/>
    </mc:Choice>
    <mc:Fallback xmlns="">
      <p:transition spd="slow" advTm="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A3EC-9C24-A225-1AA2-25D84DC9629C}"/>
            </a:ext>
          </a:extLst>
        </p:cNvPr>
        <p:cNvGrpSpPr/>
        <p:nvPr/>
      </p:nvGrpSpPr>
      <p:grpSpPr>
        <a:xfrm>
          <a:off x="0" y="0"/>
          <a:ext cx="0" cy="0"/>
          <a:chOff x="0" y="0"/>
          <a:chExt cx="0" cy="0"/>
        </a:xfrm>
      </p:grpSpPr>
      <p:grpSp>
        <p:nvGrpSpPr>
          <p:cNvPr id="70" name="Group 69">
            <a:extLst>
              <a:ext uri="{FF2B5EF4-FFF2-40B4-BE49-F238E27FC236}">
                <a16:creationId xmlns:a16="http://schemas.microsoft.com/office/drawing/2014/main" id="{93E66F79-29BD-5026-417C-2310D0200214}"/>
              </a:ext>
            </a:extLst>
          </p:cNvPr>
          <p:cNvGrpSpPr/>
          <p:nvPr/>
        </p:nvGrpSpPr>
        <p:grpSpPr>
          <a:xfrm>
            <a:off x="5793114" y="935789"/>
            <a:ext cx="605772" cy="134008"/>
            <a:chOff x="8810171" y="1059544"/>
            <a:chExt cx="605772" cy="134008"/>
          </a:xfrm>
        </p:grpSpPr>
        <p:sp>
          <p:nvSpPr>
            <p:cNvPr id="71" name="Oval 70">
              <a:extLst>
                <a:ext uri="{FF2B5EF4-FFF2-40B4-BE49-F238E27FC236}">
                  <a16:creationId xmlns:a16="http://schemas.microsoft.com/office/drawing/2014/main" id="{66B45B27-6590-7298-1D52-C4986E76BD77}"/>
                </a:ext>
              </a:extLst>
            </p:cNvPr>
            <p:cNvSpPr/>
            <p:nvPr/>
          </p:nvSpPr>
          <p:spPr>
            <a:xfrm>
              <a:off x="8810171" y="1059544"/>
              <a:ext cx="134008" cy="134008"/>
            </a:xfrm>
            <a:prstGeom prst="ellipse">
              <a:avLst/>
            </a:prstGeom>
            <a:solidFill>
              <a:srgbClr val="018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4500EBBB-A69D-929D-E0A8-671B86E6BA89}"/>
                </a:ext>
              </a:extLst>
            </p:cNvPr>
            <p:cNvSpPr/>
            <p:nvPr/>
          </p:nvSpPr>
          <p:spPr>
            <a:xfrm>
              <a:off x="9046053" y="1059544"/>
              <a:ext cx="134008" cy="13400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E4285F2-3CD7-6B08-F6BC-022C1A279D65}"/>
                </a:ext>
              </a:extLst>
            </p:cNvPr>
            <p:cNvSpPr/>
            <p:nvPr/>
          </p:nvSpPr>
          <p:spPr>
            <a:xfrm>
              <a:off x="9281935" y="1059544"/>
              <a:ext cx="134008" cy="134008"/>
            </a:xfrm>
            <a:prstGeom prst="ellipse">
              <a:avLst/>
            </a:prstGeom>
            <a:solidFill>
              <a:srgbClr val="018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4" name="TextBox 73">
            <a:extLst>
              <a:ext uri="{FF2B5EF4-FFF2-40B4-BE49-F238E27FC236}">
                <a16:creationId xmlns:a16="http://schemas.microsoft.com/office/drawing/2014/main" id="{343FD708-A237-55EF-2CD9-6D956AD7A1E0}"/>
              </a:ext>
            </a:extLst>
          </p:cNvPr>
          <p:cNvSpPr txBox="1"/>
          <p:nvPr/>
        </p:nvSpPr>
        <p:spPr>
          <a:xfrm>
            <a:off x="556083" y="176760"/>
            <a:ext cx="11079835" cy="707886"/>
          </a:xfrm>
          <a:prstGeom prst="rect">
            <a:avLst/>
          </a:prstGeom>
          <a:noFill/>
        </p:spPr>
        <p:txBody>
          <a:bodyPr wrap="square" rtlCol="0">
            <a:spAutoFit/>
          </a:bodyPr>
          <a:lstStyle>
            <a:defPPr>
              <a:defRPr lang="en-PK"/>
            </a:defPPr>
            <a:lvl1pPr>
              <a:defRPr sz="4000" b="1">
                <a:solidFill>
                  <a:srgbClr val="018BDA"/>
                </a:solidFill>
                <a:latin typeface="Segoe UI" panose="020B0502040204020203" pitchFamily="34" charset="0"/>
                <a:ea typeface="Segoe UI Black" panose="020B0A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18BDA"/>
                </a:solidFill>
                <a:effectLst/>
                <a:uLnTx/>
                <a:uFillTx/>
                <a:latin typeface="Segoe UI" panose="020B0502040204020203" pitchFamily="34" charset="0"/>
                <a:ea typeface="Segoe UI Black" panose="020B0A02040204020203" pitchFamily="34" charset="0"/>
                <a:cs typeface="Segoe UI" panose="020B0502040204020203" pitchFamily="34" charset="0"/>
              </a:rPr>
              <a:t>Thank you for listening!</a:t>
            </a:r>
          </a:p>
        </p:txBody>
      </p:sp>
      <p:sp>
        <p:nvSpPr>
          <p:cNvPr id="78" name="Rectangle: Rounded Corners 77">
            <a:extLst>
              <a:ext uri="{FF2B5EF4-FFF2-40B4-BE49-F238E27FC236}">
                <a16:creationId xmlns:a16="http://schemas.microsoft.com/office/drawing/2014/main" id="{329CBE84-3AAB-72C0-8CE2-2BF6CDBC7EC2}"/>
              </a:ext>
            </a:extLst>
          </p:cNvPr>
          <p:cNvSpPr/>
          <p:nvPr/>
        </p:nvSpPr>
        <p:spPr>
          <a:xfrm>
            <a:off x="0" y="6021620"/>
            <a:ext cx="12192000" cy="66738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4887CA39-C45D-A75B-9D9E-C8E75E4AC1A1}"/>
              </a:ext>
            </a:extLst>
          </p:cNvPr>
          <p:cNvSpPr/>
          <p:nvPr/>
        </p:nvSpPr>
        <p:spPr>
          <a:xfrm>
            <a:off x="0" y="6021620"/>
            <a:ext cx="304443" cy="667385"/>
          </a:xfrm>
          <a:prstGeom prst="roundRect">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D06C2CA0-8B9D-4D26-87B3-1336D65A595B}"/>
              </a:ext>
            </a:extLst>
          </p:cNvPr>
          <p:cNvSpPr/>
          <p:nvPr/>
        </p:nvSpPr>
        <p:spPr>
          <a:xfrm>
            <a:off x="11887557" y="6021620"/>
            <a:ext cx="304443" cy="667385"/>
          </a:xfrm>
          <a:prstGeom prst="roundRect">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BCED9C4-7154-F4A5-C800-2E022C2AAC23}"/>
              </a:ext>
            </a:extLst>
          </p:cNvPr>
          <p:cNvPicPr>
            <a:picLocks noChangeAspect="1"/>
          </p:cNvPicPr>
          <p:nvPr/>
        </p:nvPicPr>
        <p:blipFill>
          <a:blip r:embed="rId5"/>
          <a:stretch>
            <a:fillRect/>
          </a:stretch>
        </p:blipFill>
        <p:spPr>
          <a:xfrm>
            <a:off x="0" y="1402922"/>
            <a:ext cx="12192000" cy="2543719"/>
          </a:xfrm>
          <a:prstGeom prst="rect">
            <a:avLst/>
          </a:prstGeom>
        </p:spPr>
      </p:pic>
      <p:sp>
        <p:nvSpPr>
          <p:cNvPr id="4" name="TextBox 3">
            <a:extLst>
              <a:ext uri="{FF2B5EF4-FFF2-40B4-BE49-F238E27FC236}">
                <a16:creationId xmlns:a16="http://schemas.microsoft.com/office/drawing/2014/main" id="{6F0CA230-316C-48B8-8D9C-517C79482CCB}"/>
              </a:ext>
            </a:extLst>
          </p:cNvPr>
          <p:cNvSpPr txBox="1"/>
          <p:nvPr/>
        </p:nvSpPr>
        <p:spPr>
          <a:xfrm>
            <a:off x="2746493" y="4402699"/>
            <a:ext cx="656500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70C0"/>
                </a:solidFill>
                <a:latin typeface="Calibri" panose="020F0502020204030204"/>
              </a:rPr>
              <a:t>Email </a:t>
            </a:r>
            <a:r>
              <a:rPr lang="en-US" sz="2400" b="1" dirty="0">
                <a:solidFill>
                  <a:srgbClr val="0070C0"/>
                </a:solidFill>
                <a:latin typeface="Calibri" panose="020F0502020204030204"/>
                <a:hlinkClick r:id="rId6"/>
              </a:rPr>
              <a:t>career.center@usi.edu</a:t>
            </a:r>
            <a:endParaRPr lang="en-US" sz="2400" b="1" dirty="0">
              <a:solidFill>
                <a:srgbClr val="0070C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70C0"/>
                </a:solidFill>
                <a:latin typeface="Calibri" panose="020F0502020204030204"/>
              </a:rPr>
              <a:t>Use Career Launch to schedule an appointment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Or Call (812) 464-1865</a:t>
            </a:r>
          </a:p>
        </p:txBody>
      </p:sp>
      <p:pic>
        <p:nvPicPr>
          <p:cNvPr id="6" name="Picture 5">
            <a:extLst>
              <a:ext uri="{FF2B5EF4-FFF2-40B4-BE49-F238E27FC236}">
                <a16:creationId xmlns:a16="http://schemas.microsoft.com/office/drawing/2014/main" id="{9A159730-FC6A-E8D3-3204-2BC7C55C29AC}"/>
              </a:ext>
            </a:extLst>
          </p:cNvPr>
          <p:cNvPicPr>
            <a:picLocks noChangeAspect="1"/>
          </p:cNvPicPr>
          <p:nvPr/>
        </p:nvPicPr>
        <p:blipFill>
          <a:blip r:embed="rId7"/>
          <a:srcRect t="9579" b="17678"/>
          <a:stretch>
            <a:fillRect/>
          </a:stretch>
        </p:blipFill>
        <p:spPr>
          <a:xfrm>
            <a:off x="9245860" y="3944899"/>
            <a:ext cx="2641697" cy="1921636"/>
          </a:xfrm>
          <a:prstGeom prst="rect">
            <a:avLst/>
          </a:prstGeom>
        </p:spPr>
      </p:pic>
      <p:pic>
        <p:nvPicPr>
          <p:cNvPr id="28" name="Picture 27">
            <a:extLst>
              <a:ext uri="{FF2B5EF4-FFF2-40B4-BE49-F238E27FC236}">
                <a16:creationId xmlns:a16="http://schemas.microsoft.com/office/drawing/2014/main" id="{67DB51D3-FCAA-F80C-F7A5-335C24638564}"/>
              </a:ext>
            </a:extLst>
          </p:cNvPr>
          <p:cNvPicPr>
            <a:picLocks noChangeAspect="1"/>
          </p:cNvPicPr>
          <p:nvPr/>
        </p:nvPicPr>
        <p:blipFill>
          <a:blip r:embed="rId8"/>
          <a:stretch>
            <a:fillRect/>
          </a:stretch>
        </p:blipFill>
        <p:spPr>
          <a:xfrm>
            <a:off x="304443" y="4246562"/>
            <a:ext cx="1949193" cy="1384996"/>
          </a:xfrm>
          <a:prstGeom prst="rect">
            <a:avLst/>
          </a:prstGeom>
        </p:spPr>
      </p:pic>
      <p:pic>
        <p:nvPicPr>
          <p:cNvPr id="8" name="Audio 7">
            <a:hlinkClick r:id="" action="ppaction://media"/>
            <a:extLst>
              <a:ext uri="{FF2B5EF4-FFF2-40B4-BE49-F238E27FC236}">
                <a16:creationId xmlns:a16="http://schemas.microsoft.com/office/drawing/2014/main" id="{333C5AD9-4933-6A28-2C96-2C29A16CF4A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8393322"/>
      </p:ext>
    </p:extLst>
  </p:cSld>
  <p:clrMapOvr>
    <a:masterClrMapping/>
  </p:clrMapOvr>
  <p:transition spd="slow" advTm="207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8946E-591A-9063-FD3C-D6389B84481A}"/>
              </a:ext>
            </a:extLst>
          </p:cNvPr>
          <p:cNvSpPr>
            <a:spLocks noGrp="1"/>
          </p:cNvSpPr>
          <p:nvPr>
            <p:ph type="title"/>
          </p:nvPr>
        </p:nvSpPr>
        <p:spPr>
          <a:xfrm>
            <a:off x="1043631" y="809898"/>
            <a:ext cx="10173010" cy="1554480"/>
          </a:xfrm>
        </p:spPr>
        <p:txBody>
          <a:bodyPr anchor="ctr">
            <a:normAutofit/>
          </a:bodyPr>
          <a:lstStyle/>
          <a:p>
            <a:r>
              <a:rPr lang="en-US" sz="4800"/>
              <a:t>What we will cover today</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4F3440A-144A-78AC-FD26-86882C74EE39}"/>
              </a:ext>
            </a:extLst>
          </p:cNvPr>
          <p:cNvGraphicFramePr>
            <a:graphicFrameLocks noGrp="1"/>
          </p:cNvGraphicFramePr>
          <p:nvPr>
            <p:ph idx="1"/>
            <p:extLst>
              <p:ext uri="{D42A27DB-BD31-4B8C-83A1-F6EECF244321}">
                <p14:modId xmlns:p14="http://schemas.microsoft.com/office/powerpoint/2010/main" val="2527725308"/>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9" name="Audio 28">
            <a:hlinkClick r:id="" action="ppaction://media"/>
            <a:extLst>
              <a:ext uri="{FF2B5EF4-FFF2-40B4-BE49-F238E27FC236}">
                <a16:creationId xmlns:a16="http://schemas.microsoft.com/office/drawing/2014/main" id="{22A4366E-8FBA-5E54-DADA-4AD47DEC763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2830677"/>
      </p:ext>
    </p:extLst>
  </p:cSld>
  <p:clrMapOvr>
    <a:masterClrMapping/>
  </p:clrMapOvr>
  <mc:AlternateContent xmlns:mc="http://schemas.openxmlformats.org/markup-compatibility/2006" xmlns:p14="http://schemas.microsoft.com/office/powerpoint/2010/main">
    <mc:Choice Requires="p14">
      <p:transition spd="slow" p14:dur="2000" advTm="20895"/>
    </mc:Choice>
    <mc:Fallback xmlns="">
      <p:transition spd="slow" advTm="2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24D6C-ABA6-3180-36A2-57FD80F79361}"/>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Online Resources</a:t>
            </a:r>
          </a:p>
        </p:txBody>
      </p:sp>
      <p:sp>
        <p:nvSpPr>
          <p:cNvPr id="4" name="Text Placeholder 3">
            <a:extLst>
              <a:ext uri="{FF2B5EF4-FFF2-40B4-BE49-F238E27FC236}">
                <a16:creationId xmlns:a16="http://schemas.microsoft.com/office/drawing/2014/main" id="{3B499A37-906C-9185-2234-F4907CA8AD12}"/>
              </a:ext>
            </a:extLst>
          </p:cNvPr>
          <p:cNvSpPr>
            <a:spLocks noGrp="1"/>
          </p:cNvSpPr>
          <p:nvPr>
            <p:ph type="body" sz="half" idx="2"/>
          </p:nvPr>
        </p:nvSpPr>
        <p:spPr>
          <a:xfrm>
            <a:off x="9267908" y="5086350"/>
            <a:ext cx="2446465" cy="1178298"/>
          </a:xfrm>
        </p:spPr>
        <p:txBody>
          <a:bodyPr vert="horz" lIns="91440" tIns="45720" rIns="91440" bIns="45720" rtlCol="0">
            <a:normAutofit/>
          </a:bodyPr>
          <a:lstStyle/>
          <a:p>
            <a:r>
              <a:rPr lang="en-US" kern="1200">
                <a:solidFill>
                  <a:schemeClr val="tx1"/>
                </a:solidFill>
                <a:latin typeface="+mn-lt"/>
                <a:ea typeface="+mn-ea"/>
                <a:cs typeface="+mn-cs"/>
                <a:hlinkClick r:id="rId5"/>
              </a:rPr>
              <a:t>Usi.edu/career-success</a:t>
            </a:r>
            <a:endParaRPr lang="en-US" kern="1200">
              <a:solidFill>
                <a:schemeClr val="tx1"/>
              </a:solidFill>
              <a:latin typeface="+mn-lt"/>
              <a:ea typeface="+mn-ea"/>
              <a:cs typeface="+mn-cs"/>
            </a:endParaRP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991D840-50C2-25BB-A621-0F74796C9754}"/>
              </a:ext>
            </a:extLst>
          </p:cNvPr>
          <p:cNvPicPr>
            <a:picLocks noGrp="1" noChangeAspect="1"/>
          </p:cNvPicPr>
          <p:nvPr>
            <p:ph idx="1"/>
          </p:nvPr>
        </p:nvPicPr>
        <p:blipFill>
          <a:blip r:embed="rId6"/>
          <a:stretch>
            <a:fillRect/>
          </a:stretch>
        </p:blipFill>
        <p:spPr>
          <a:xfrm>
            <a:off x="545238" y="1020310"/>
            <a:ext cx="7608304" cy="4888335"/>
          </a:xfrm>
          <a:prstGeom prst="rect">
            <a:avLst/>
          </a:prstGeom>
        </p:spPr>
      </p:pic>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udio 31">
            <a:hlinkClick r:id="" action="ppaction://media"/>
            <a:extLst>
              <a:ext uri="{FF2B5EF4-FFF2-40B4-BE49-F238E27FC236}">
                <a16:creationId xmlns:a16="http://schemas.microsoft.com/office/drawing/2014/main" id="{2EC98216-2231-BF4E-4A13-3970E5396DB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0410393"/>
      </p:ext>
    </p:extLst>
  </p:cSld>
  <p:clrMapOvr>
    <a:masterClrMapping/>
  </p:clrMapOvr>
  <mc:AlternateContent xmlns:mc="http://schemas.openxmlformats.org/markup-compatibility/2006" xmlns:p14="http://schemas.microsoft.com/office/powerpoint/2010/main">
    <mc:Choice Requires="p14">
      <p:transition spd="slow" p14:dur="2000" advTm="23982"/>
    </mc:Choice>
    <mc:Fallback xmlns="">
      <p:transition spd="slow" advTm="2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8277F-9D23-C893-530E-B2566C834098}"/>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dirty="0">
                <a:solidFill>
                  <a:schemeClr val="tx1"/>
                </a:solidFill>
                <a:latin typeface="+mj-lt"/>
                <a:ea typeface="+mj-ea"/>
                <a:cs typeface="+mj-cs"/>
              </a:rPr>
              <a:t>Student Resources</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1EDC245-FBF2-3802-EBEF-9B604ECB1917}"/>
              </a:ext>
            </a:extLst>
          </p:cNvPr>
          <p:cNvSpPr>
            <a:spLocks noGrp="1"/>
          </p:cNvSpPr>
          <p:nvPr>
            <p:ph type="body" sz="half" idx="2"/>
          </p:nvPr>
        </p:nvSpPr>
        <p:spPr>
          <a:xfrm>
            <a:off x="995791" y="3094011"/>
            <a:ext cx="3452414" cy="2809959"/>
          </a:xfrm>
        </p:spPr>
        <p:txBody>
          <a:bodyPr vert="horz" lIns="91440" tIns="45720" rIns="91440" bIns="45720" rtlCol="0" anchor="ctr">
            <a:normAutofit/>
          </a:bodyPr>
          <a:lstStyle/>
          <a:p>
            <a:r>
              <a:rPr lang="en-US" sz="2000" b="1" dirty="0"/>
              <a:t>Links!  And more Links!</a:t>
            </a:r>
          </a:p>
          <a:p>
            <a:endParaRPr lang="en-US" sz="2000" b="1" dirty="0"/>
          </a:p>
          <a:p>
            <a:r>
              <a:rPr lang="en-US" sz="2000" b="1" dirty="0" err="1"/>
              <a:t>Sooo</a:t>
            </a:r>
            <a:r>
              <a:rPr lang="en-US" sz="2000" b="1" dirty="0"/>
              <a:t> much information!</a:t>
            </a:r>
          </a:p>
          <a:p>
            <a:pPr indent="-228600">
              <a:buFont typeface="Arial" panose="020B0604020202020204" pitchFamily="34" charset="0"/>
              <a:buChar char="•"/>
            </a:pPr>
            <a:endParaRPr lang="en-US" sz="2000" b="1" dirty="0"/>
          </a:p>
          <a:p>
            <a:r>
              <a:rPr lang="en-US" sz="2000" b="1" dirty="0"/>
              <a:t>Let’s look at few of these…..</a:t>
            </a:r>
          </a:p>
        </p:txBody>
      </p:sp>
      <p:pic>
        <p:nvPicPr>
          <p:cNvPr id="6" name="Content Placeholder 5">
            <a:extLst>
              <a:ext uri="{FF2B5EF4-FFF2-40B4-BE49-F238E27FC236}">
                <a16:creationId xmlns:a16="http://schemas.microsoft.com/office/drawing/2014/main" id="{47C137BB-08EE-CA7C-6F56-93676F71E89D}"/>
              </a:ext>
            </a:extLst>
          </p:cNvPr>
          <p:cNvPicPr>
            <a:picLocks noGrp="1" noChangeAspect="1"/>
          </p:cNvPicPr>
          <p:nvPr>
            <p:ph idx="1"/>
          </p:nvPr>
        </p:nvPicPr>
        <p:blipFill>
          <a:blip r:embed="rId5"/>
          <a:stretch>
            <a:fillRect/>
          </a:stretch>
        </p:blipFill>
        <p:spPr>
          <a:xfrm>
            <a:off x="5911532" y="2886424"/>
            <a:ext cx="5150277" cy="2909905"/>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1E2929-A89D-7D68-4627-4451BBDCF953}"/>
              </a:ext>
            </a:extLst>
          </p:cNvPr>
          <p:cNvSpPr txBox="1"/>
          <p:nvPr/>
        </p:nvSpPr>
        <p:spPr>
          <a:xfrm>
            <a:off x="539015" y="2425566"/>
            <a:ext cx="6550092" cy="369332"/>
          </a:xfrm>
          <a:prstGeom prst="rect">
            <a:avLst/>
          </a:prstGeom>
          <a:noFill/>
        </p:spPr>
        <p:txBody>
          <a:bodyPr wrap="square" rtlCol="0">
            <a:spAutoFit/>
          </a:bodyPr>
          <a:lstStyle/>
          <a:p>
            <a:r>
              <a:rPr lang="en-US" dirty="0">
                <a:hlinkClick r:id="rId6"/>
              </a:rPr>
              <a:t>https://www.usi.edu/career-success/career-resources-for-students</a:t>
            </a:r>
            <a:endParaRPr lang="en-US" dirty="0"/>
          </a:p>
        </p:txBody>
      </p:sp>
      <p:pic>
        <p:nvPicPr>
          <p:cNvPr id="22" name="Audio 21">
            <a:hlinkClick r:id="" action="ppaction://media"/>
            <a:extLst>
              <a:ext uri="{FF2B5EF4-FFF2-40B4-BE49-F238E27FC236}">
                <a16:creationId xmlns:a16="http://schemas.microsoft.com/office/drawing/2014/main" id="{8159F3C5-E181-E8F1-089A-8F320CE498F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1986787"/>
      </p:ext>
    </p:extLst>
  </p:cSld>
  <p:clrMapOvr>
    <a:masterClrMapping/>
  </p:clrMapOvr>
  <mc:AlternateContent xmlns:mc="http://schemas.openxmlformats.org/markup-compatibility/2006" xmlns:p14="http://schemas.microsoft.com/office/powerpoint/2010/main">
    <mc:Choice Requires="p14">
      <p:transition spd="slow" p14:dur="2000" advTm="28521"/>
    </mc:Choice>
    <mc:Fallback xmlns="">
      <p:transition spd="slow" advTm="2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8DD5CB-4FAD-D7B4-A7B6-18F7C6161AA8}"/>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Resume and Cover Letters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D99EFCD-1CF0-4E7A-C9E9-9EA0888B6315}"/>
              </a:ext>
            </a:extLst>
          </p:cNvPr>
          <p:cNvSpPr>
            <a:spLocks noGrp="1"/>
          </p:cNvSpPr>
          <p:nvPr>
            <p:ph type="body" sz="half" idx="2"/>
          </p:nvPr>
        </p:nvSpPr>
        <p:spPr>
          <a:xfrm>
            <a:off x="259882" y="2330505"/>
            <a:ext cx="5303519" cy="3979585"/>
          </a:xfrm>
        </p:spPr>
        <p:txBody>
          <a:bodyPr vert="horz" lIns="91440" tIns="45720" rIns="91440" bIns="45720" rtlCol="0" anchor="ctr">
            <a:normAutofit/>
          </a:bodyPr>
          <a:lstStyle/>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Resume Development Guidelines</a:t>
            </a:r>
          </a:p>
          <a:p>
            <a:pPr indent="-228600">
              <a:buFont typeface="Arial" panose="020B0604020202020204" pitchFamily="34" charset="0"/>
              <a:buChar char="•"/>
            </a:pPr>
            <a:r>
              <a:rPr lang="en-US" sz="2000" dirty="0"/>
              <a:t>Action Verb List</a:t>
            </a:r>
          </a:p>
          <a:p>
            <a:pPr indent="-228600">
              <a:buFont typeface="Arial" panose="020B0604020202020204" pitchFamily="34" charset="0"/>
              <a:buChar char="•"/>
            </a:pPr>
            <a:r>
              <a:rPr lang="en-US" sz="2000" dirty="0"/>
              <a:t>Sample Resumes </a:t>
            </a:r>
          </a:p>
          <a:p>
            <a:pPr indent="-228600">
              <a:buFont typeface="Arial" panose="020B0604020202020204" pitchFamily="34" charset="0"/>
              <a:buChar char="•"/>
            </a:pPr>
            <a:r>
              <a:rPr lang="en-US" sz="2000" dirty="0"/>
              <a:t>Information about Applicant Tracking Systems</a:t>
            </a:r>
          </a:p>
          <a:p>
            <a:pPr indent="-228600">
              <a:buFont typeface="Arial" panose="020B0604020202020204" pitchFamily="34" charset="0"/>
              <a:buChar char="•"/>
            </a:pPr>
            <a:r>
              <a:rPr lang="en-US" sz="2000" dirty="0" err="1"/>
              <a:t>Jobscan</a:t>
            </a:r>
            <a:r>
              <a:rPr lang="en-US" sz="2000" dirty="0"/>
              <a:t> and </a:t>
            </a:r>
            <a:r>
              <a:rPr lang="en-US" sz="2000" dirty="0" err="1"/>
              <a:t>Skillsyncer</a:t>
            </a:r>
            <a:r>
              <a:rPr lang="en-US" sz="2000" dirty="0"/>
              <a:t> Links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06ED0DE-F272-48E9-6080-45875DE20903}"/>
              </a:ext>
            </a:extLst>
          </p:cNvPr>
          <p:cNvPicPr>
            <a:picLocks noGrp="1" noChangeAspect="1"/>
          </p:cNvPicPr>
          <p:nvPr>
            <p:ph idx="1"/>
          </p:nvPr>
        </p:nvPicPr>
        <p:blipFill>
          <a:blip r:embed="rId5"/>
          <a:srcRect l="6954" r="20319"/>
          <a:stretch>
            <a:fillRect/>
          </a:stretch>
        </p:blipFill>
        <p:spPr>
          <a:xfrm>
            <a:off x="5977788" y="799352"/>
            <a:ext cx="5425410" cy="5259296"/>
          </a:xfrm>
          <a:prstGeom prst="rect">
            <a:avLst/>
          </a:prstGeom>
        </p:spPr>
      </p:pic>
      <p:pic>
        <p:nvPicPr>
          <p:cNvPr id="25" name="Audio 24">
            <a:hlinkClick r:id="" action="ppaction://media"/>
            <a:extLst>
              <a:ext uri="{FF2B5EF4-FFF2-40B4-BE49-F238E27FC236}">
                <a16:creationId xmlns:a16="http://schemas.microsoft.com/office/drawing/2014/main" id="{52639512-017C-2B6F-9A72-5BBD45F4F9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7300567"/>
      </p:ext>
    </p:extLst>
  </p:cSld>
  <p:clrMapOvr>
    <a:masterClrMapping/>
  </p:clrMapOvr>
  <mc:AlternateContent xmlns:mc="http://schemas.openxmlformats.org/markup-compatibility/2006" xmlns:p14="http://schemas.microsoft.com/office/powerpoint/2010/main">
    <mc:Choice Requires="p14">
      <p:transition spd="slow" p14:dur="2000" advTm="57918"/>
    </mc:Choice>
    <mc:Fallback xmlns="">
      <p:transition spd="slow" advTm="5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DB88E9-9F45-05F6-D76E-263EE2FE9C79}"/>
              </a:ext>
            </a:extLst>
          </p:cNvPr>
          <p:cNvSpPr>
            <a:spLocks noGrp="1"/>
          </p:cNvSpPr>
          <p:nvPr>
            <p:ph type="title"/>
          </p:nvPr>
        </p:nvSpPr>
        <p:spPr>
          <a:xfrm>
            <a:off x="723901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Micro-Internships</a:t>
            </a:r>
          </a:p>
        </p:txBody>
      </p:sp>
      <p:sp>
        <p:nvSpPr>
          <p:cNvPr id="13" name="Rectangle 1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50407B0-895F-3F12-5E85-73CC7032CBA5}"/>
              </a:ext>
            </a:extLst>
          </p:cNvPr>
          <p:cNvPicPr>
            <a:picLocks noGrp="1" noChangeAspect="1"/>
          </p:cNvPicPr>
          <p:nvPr>
            <p:ph idx="1"/>
          </p:nvPr>
        </p:nvPicPr>
        <p:blipFill>
          <a:blip r:embed="rId5"/>
          <a:stretch>
            <a:fillRect/>
          </a:stretch>
        </p:blipFill>
        <p:spPr>
          <a:xfrm>
            <a:off x="576244" y="1694510"/>
            <a:ext cx="5628018" cy="3236110"/>
          </a:xfrm>
          <a:prstGeom prst="rect">
            <a:avLst/>
          </a:prstGeom>
        </p:spPr>
      </p:pic>
      <p:sp>
        <p:nvSpPr>
          <p:cNvPr id="17" name="Rectangle 1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3AC8890-5954-1CD4-F487-D5B945185724}"/>
              </a:ext>
            </a:extLst>
          </p:cNvPr>
          <p:cNvSpPr>
            <a:spLocks noGrp="1"/>
          </p:cNvSpPr>
          <p:nvPr>
            <p:ph type="body" sz="half" idx="2"/>
          </p:nvPr>
        </p:nvSpPr>
        <p:spPr>
          <a:xfrm>
            <a:off x="6761217" y="2031101"/>
            <a:ext cx="4760779" cy="3511943"/>
          </a:xfrm>
        </p:spPr>
        <p:txBody>
          <a:bodyPr vert="horz" lIns="91440" tIns="45720" rIns="91440" bIns="45720" rtlCol="0" anchor="ctr">
            <a:normAutofit/>
          </a:bodyPr>
          <a:lstStyle/>
          <a:p>
            <a:r>
              <a:rPr lang="en-US" sz="1800" dirty="0"/>
              <a:t>Looking for a remote, paid, micro-internship?</a:t>
            </a:r>
          </a:p>
          <a:p>
            <a:endParaRPr lang="en-US" sz="1800" dirty="0"/>
          </a:p>
          <a:p>
            <a:r>
              <a:rPr lang="en-US" sz="1800" dirty="0"/>
              <a:t>Check out Parker Dewey</a:t>
            </a:r>
          </a:p>
          <a:p>
            <a:pPr indent="-228600">
              <a:buFont typeface="Arial" panose="020B0604020202020204" pitchFamily="34" charset="0"/>
              <a:buChar char="•"/>
            </a:pPr>
            <a:endParaRPr lang="en-US" sz="1800" dirty="0"/>
          </a:p>
          <a:p>
            <a:r>
              <a:rPr lang="en-US" sz="1800" dirty="0">
                <a:hlinkClick r:id="rId6"/>
              </a:rPr>
              <a:t>https://info.parkerdewey.com/student/usi</a:t>
            </a:r>
            <a:endParaRPr lang="en-US" sz="1800" dirty="0"/>
          </a:p>
        </p:txBody>
      </p:sp>
      <p:sp>
        <p:nvSpPr>
          <p:cNvPr id="19" name="Rectangle 1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F905B8BD-5C39-29BE-F483-CA5F24945C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0265618"/>
      </p:ext>
    </p:extLst>
  </p:cSld>
  <p:clrMapOvr>
    <a:masterClrMapping/>
  </p:clrMapOvr>
  <mc:AlternateContent xmlns:mc="http://schemas.openxmlformats.org/markup-compatibility/2006" xmlns:p14="http://schemas.microsoft.com/office/powerpoint/2010/main">
    <mc:Choice Requires="p14">
      <p:transition spd="slow" p14:dur="2000" advTm="43655"/>
    </mc:Choice>
    <mc:Fallback xmlns="">
      <p:transition spd="slow" advTm="4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3FF38-D04F-6FBC-5584-223BC81089B4}"/>
              </a:ext>
            </a:extLst>
          </p:cNvPr>
          <p:cNvSpPr>
            <a:spLocks noGrp="1"/>
          </p:cNvSpPr>
          <p:nvPr>
            <p:ph type="title"/>
          </p:nvPr>
        </p:nvSpPr>
        <p:spPr>
          <a:xfrm>
            <a:off x="1051560" y="586822"/>
            <a:ext cx="3657600" cy="1645920"/>
          </a:xfrm>
        </p:spPr>
        <p:txBody>
          <a:bodyPr vert="horz" lIns="91440" tIns="45720" rIns="91440" bIns="45720" rtlCol="0" anchor="ctr">
            <a:normAutofit/>
          </a:bodyPr>
          <a:lstStyle/>
          <a:p>
            <a:r>
              <a:rPr lang="en-US" sz="3200"/>
              <a:t>O*NET Online</a:t>
            </a:r>
          </a:p>
        </p:txBody>
      </p:sp>
      <p:sp>
        <p:nvSpPr>
          <p:cNvPr id="29" name="Rectangle 28">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E7C0A69-5D09-C2A7-922C-1ED01B139059}"/>
              </a:ext>
            </a:extLst>
          </p:cNvPr>
          <p:cNvSpPr>
            <a:spLocks noGrp="1"/>
          </p:cNvSpPr>
          <p:nvPr>
            <p:ph sz="half" idx="1"/>
          </p:nvPr>
        </p:nvSpPr>
        <p:spPr>
          <a:xfrm>
            <a:off x="5250106" y="586822"/>
            <a:ext cx="6106742" cy="1645920"/>
          </a:xfrm>
        </p:spPr>
        <p:txBody>
          <a:bodyPr vert="horz" lIns="91440" tIns="45720" rIns="91440" bIns="45720" rtlCol="0" anchor="ctr">
            <a:normAutofit/>
          </a:bodyPr>
          <a:lstStyle/>
          <a:p>
            <a:r>
              <a:rPr lang="en-US" sz="1400"/>
              <a:t>Not sure what career aligns with your interests?</a:t>
            </a:r>
          </a:p>
          <a:p>
            <a:endParaRPr lang="en-US" sz="1400"/>
          </a:p>
          <a:p>
            <a:r>
              <a:rPr lang="en-US" sz="1400"/>
              <a:t>Want to know what a particular occupation pays in particular city and state?  </a:t>
            </a:r>
          </a:p>
          <a:p>
            <a:endParaRPr lang="en-US" sz="1400"/>
          </a:p>
          <a:p>
            <a:r>
              <a:rPr lang="en-US" sz="1400"/>
              <a:t>Maybe you just want to browse careers, industries, and your interests.</a:t>
            </a:r>
          </a:p>
          <a:p>
            <a:endParaRPr lang="en-US" sz="1400"/>
          </a:p>
        </p:txBody>
      </p:sp>
      <p:pic>
        <p:nvPicPr>
          <p:cNvPr id="8" name="Picture 7">
            <a:extLst>
              <a:ext uri="{FF2B5EF4-FFF2-40B4-BE49-F238E27FC236}">
                <a16:creationId xmlns:a16="http://schemas.microsoft.com/office/drawing/2014/main" id="{DEA7A94A-2B16-9651-341F-628BD0B556B1}"/>
              </a:ext>
            </a:extLst>
          </p:cNvPr>
          <p:cNvPicPr>
            <a:picLocks noChangeAspect="1"/>
          </p:cNvPicPr>
          <p:nvPr/>
        </p:nvPicPr>
        <p:blipFill>
          <a:blip r:embed="rId5"/>
          <a:stretch>
            <a:fillRect/>
          </a:stretch>
        </p:blipFill>
        <p:spPr>
          <a:xfrm>
            <a:off x="1079515" y="2729397"/>
            <a:ext cx="4438044" cy="3483864"/>
          </a:xfrm>
          <a:prstGeom prst="rect">
            <a:avLst/>
          </a:prstGeom>
        </p:spPr>
      </p:pic>
      <p:pic>
        <p:nvPicPr>
          <p:cNvPr id="6" name="Content Placeholder 5">
            <a:extLst>
              <a:ext uri="{FF2B5EF4-FFF2-40B4-BE49-F238E27FC236}">
                <a16:creationId xmlns:a16="http://schemas.microsoft.com/office/drawing/2014/main" id="{1E20677D-7FBB-8E74-192B-0814100C6BA6}"/>
              </a:ext>
            </a:extLst>
          </p:cNvPr>
          <p:cNvPicPr>
            <a:picLocks noGrp="1" noChangeAspect="1"/>
          </p:cNvPicPr>
          <p:nvPr>
            <p:ph sz="half" idx="2"/>
          </p:nvPr>
        </p:nvPicPr>
        <p:blipFill>
          <a:blip r:embed="rId6"/>
          <a:stretch>
            <a:fillRect/>
          </a:stretch>
        </p:blipFill>
        <p:spPr>
          <a:xfrm>
            <a:off x="6280427" y="2729397"/>
            <a:ext cx="5359790" cy="3483864"/>
          </a:xfrm>
          <a:prstGeom prst="rect">
            <a:avLst/>
          </a:prstGeom>
        </p:spPr>
      </p:pic>
      <p:pic>
        <p:nvPicPr>
          <p:cNvPr id="18" name="Audio 17">
            <a:hlinkClick r:id="" action="ppaction://media"/>
            <a:extLst>
              <a:ext uri="{FF2B5EF4-FFF2-40B4-BE49-F238E27FC236}">
                <a16:creationId xmlns:a16="http://schemas.microsoft.com/office/drawing/2014/main" id="{9CB4BDFD-B1CE-B925-F344-53392DD1F68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9254669"/>
      </p:ext>
    </p:extLst>
  </p:cSld>
  <p:clrMapOvr>
    <a:masterClrMapping/>
  </p:clrMapOvr>
  <mc:AlternateContent xmlns:mc="http://schemas.openxmlformats.org/markup-compatibility/2006" xmlns:p14="http://schemas.microsoft.com/office/powerpoint/2010/main">
    <mc:Choice Requires="p14">
      <p:transition spd="slow" p14:dur="2000" advTm="52206"/>
    </mc:Choice>
    <mc:Fallback xmlns="">
      <p:transition spd="slow" advTm="5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6EDF-B199-2AB1-2E2B-B07FFD436FD8}"/>
              </a:ext>
            </a:extLst>
          </p:cNvPr>
          <p:cNvSpPr>
            <a:spLocks noGrp="1"/>
          </p:cNvSpPr>
          <p:nvPr>
            <p:ph type="title"/>
          </p:nvPr>
        </p:nvSpPr>
        <p:spPr/>
        <p:txBody>
          <a:bodyPr/>
          <a:lstStyle/>
          <a:p>
            <a:r>
              <a:rPr lang="en-US" dirty="0"/>
              <a:t>And there are even videos!</a:t>
            </a:r>
          </a:p>
        </p:txBody>
      </p:sp>
      <p:pic>
        <p:nvPicPr>
          <p:cNvPr id="7" name="Content Placeholder 6">
            <a:extLst>
              <a:ext uri="{FF2B5EF4-FFF2-40B4-BE49-F238E27FC236}">
                <a16:creationId xmlns:a16="http://schemas.microsoft.com/office/drawing/2014/main" id="{95C7B68D-98F5-064B-68EF-71D088ED7A8C}"/>
              </a:ext>
            </a:extLst>
          </p:cNvPr>
          <p:cNvPicPr>
            <a:picLocks noGrp="1" noChangeAspect="1"/>
          </p:cNvPicPr>
          <p:nvPr>
            <p:ph idx="1"/>
          </p:nvPr>
        </p:nvPicPr>
        <p:blipFill>
          <a:blip r:embed="rId5"/>
          <a:stretch>
            <a:fillRect/>
          </a:stretch>
        </p:blipFill>
        <p:spPr>
          <a:xfrm>
            <a:off x="5183188" y="1776994"/>
            <a:ext cx="6172200" cy="3294486"/>
          </a:xfrm>
          <a:prstGeom prst="rect">
            <a:avLst/>
          </a:prstGeom>
        </p:spPr>
      </p:pic>
      <p:sp>
        <p:nvSpPr>
          <p:cNvPr id="4" name="Text Placeholder 3">
            <a:extLst>
              <a:ext uri="{FF2B5EF4-FFF2-40B4-BE49-F238E27FC236}">
                <a16:creationId xmlns:a16="http://schemas.microsoft.com/office/drawing/2014/main" id="{BCDDFBEE-9F75-A259-D92C-7E6F43274BC7}"/>
              </a:ext>
            </a:extLst>
          </p:cNvPr>
          <p:cNvSpPr>
            <a:spLocks noGrp="1"/>
          </p:cNvSpPr>
          <p:nvPr>
            <p:ph type="body" sz="half" idx="2"/>
          </p:nvPr>
        </p:nvSpPr>
        <p:spPr>
          <a:xfrm>
            <a:off x="839788" y="2057400"/>
            <a:ext cx="3932237" cy="866869"/>
          </a:xfrm>
        </p:spPr>
        <p:txBody>
          <a:bodyPr/>
          <a:lstStyle/>
          <a:p>
            <a:r>
              <a:rPr lang="en-US" dirty="0">
                <a:hlinkClick r:id="rId6"/>
              </a:rPr>
              <a:t>https://www.usi.edu/career-success/career-resources-for-students/career-and-work-readiness-videos</a:t>
            </a:r>
            <a:endParaRPr lang="en-US" dirty="0"/>
          </a:p>
        </p:txBody>
      </p:sp>
      <p:sp>
        <p:nvSpPr>
          <p:cNvPr id="5" name="TextBox 4">
            <a:extLst>
              <a:ext uri="{FF2B5EF4-FFF2-40B4-BE49-F238E27FC236}">
                <a16:creationId xmlns:a16="http://schemas.microsoft.com/office/drawing/2014/main" id="{079F05D3-F99B-05BA-28ED-53B6628674E2}"/>
              </a:ext>
            </a:extLst>
          </p:cNvPr>
          <p:cNvSpPr txBox="1"/>
          <p:nvPr/>
        </p:nvSpPr>
        <p:spPr>
          <a:xfrm>
            <a:off x="839788" y="3186820"/>
            <a:ext cx="3932237" cy="2585323"/>
          </a:xfrm>
          <a:prstGeom prst="rect">
            <a:avLst/>
          </a:prstGeom>
          <a:noFill/>
        </p:spPr>
        <p:txBody>
          <a:bodyPr wrap="square" rtlCol="0">
            <a:spAutoFit/>
          </a:bodyPr>
          <a:lstStyle/>
          <a:p>
            <a:r>
              <a:rPr lang="en-US" dirty="0"/>
              <a:t>Short videos on topics such as</a:t>
            </a:r>
          </a:p>
          <a:p>
            <a:r>
              <a:rPr lang="en-US" dirty="0"/>
              <a:t>1. What to do before an interview</a:t>
            </a:r>
          </a:p>
          <a:p>
            <a:r>
              <a:rPr lang="en-US" dirty="0"/>
              <a:t>2. Building a network</a:t>
            </a:r>
          </a:p>
          <a:p>
            <a:r>
              <a:rPr lang="en-US" dirty="0"/>
              <a:t>3. How to set and meet career goals</a:t>
            </a:r>
          </a:p>
          <a:p>
            <a:endParaRPr lang="en-US" dirty="0"/>
          </a:p>
          <a:p>
            <a:r>
              <a:rPr lang="en-US" dirty="0"/>
              <a:t>Or maybe you want to watch videos specific to a field </a:t>
            </a:r>
          </a:p>
          <a:p>
            <a:r>
              <a:rPr lang="en-US" dirty="0">
                <a:hlinkClick r:id="rId7"/>
              </a:rPr>
              <a:t>https://usi.candidcareer.com/channels/industries/</a:t>
            </a:r>
            <a:endParaRPr lang="en-US" dirty="0"/>
          </a:p>
        </p:txBody>
      </p:sp>
      <p:pic>
        <p:nvPicPr>
          <p:cNvPr id="17" name="Audio 16">
            <a:hlinkClick r:id="" action="ppaction://media"/>
            <a:extLst>
              <a:ext uri="{FF2B5EF4-FFF2-40B4-BE49-F238E27FC236}">
                <a16:creationId xmlns:a16="http://schemas.microsoft.com/office/drawing/2014/main" id="{45E1AFFF-B4FF-0F99-FFA3-5B559EC1412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889696"/>
      </p:ext>
    </p:extLst>
  </p:cSld>
  <p:clrMapOvr>
    <a:masterClrMapping/>
  </p:clrMapOvr>
  <mc:AlternateContent xmlns:mc="http://schemas.openxmlformats.org/markup-compatibility/2006" xmlns:p14="http://schemas.microsoft.com/office/powerpoint/2010/main">
    <mc:Choice Requires="p14">
      <p:transition spd="slow" p14:dur="2000" advTm="25158"/>
    </mc:Choice>
    <mc:Fallback xmlns="">
      <p:transition spd="slow" advTm="2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5"/>
            <a:extLst>
              <a:ext uri="{FF2B5EF4-FFF2-40B4-BE49-F238E27FC236}">
                <a16:creationId xmlns:a16="http://schemas.microsoft.com/office/drawing/2014/main" id="{31C058E4-6252-69AC-1C5E-5891850B6C9B}"/>
              </a:ext>
            </a:extLst>
          </p:cNvPr>
          <p:cNvPicPr>
            <a:picLocks noChangeAspect="1"/>
          </p:cNvPicPr>
          <p:nvPr/>
        </p:nvPicPr>
        <p:blipFill>
          <a:blip r:embed="rId6"/>
          <a:stretch>
            <a:fillRect/>
          </a:stretch>
        </p:blipFill>
        <p:spPr>
          <a:xfrm>
            <a:off x="1209100" y="643467"/>
            <a:ext cx="9773799" cy="5571065"/>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udio 31">
            <a:hlinkClick r:id="" action="ppaction://media"/>
            <a:extLst>
              <a:ext uri="{FF2B5EF4-FFF2-40B4-BE49-F238E27FC236}">
                <a16:creationId xmlns:a16="http://schemas.microsoft.com/office/drawing/2014/main" id="{B404539F-2BBB-8470-E0A8-0AC9E2D84E2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
        <p:nvSpPr>
          <p:cNvPr id="35" name="TextBox 34">
            <a:extLst>
              <a:ext uri="{FF2B5EF4-FFF2-40B4-BE49-F238E27FC236}">
                <a16:creationId xmlns:a16="http://schemas.microsoft.com/office/drawing/2014/main" id="{6D6B8A42-1D80-CFB0-DEB8-124D825EEA68}"/>
              </a:ext>
            </a:extLst>
          </p:cNvPr>
          <p:cNvSpPr txBox="1"/>
          <p:nvPr/>
        </p:nvSpPr>
        <p:spPr>
          <a:xfrm>
            <a:off x="141906" y="6115501"/>
            <a:ext cx="4073751" cy="415498"/>
          </a:xfrm>
          <a:prstGeom prst="rect">
            <a:avLst/>
          </a:prstGeom>
          <a:noFill/>
          <a:ln w="28575">
            <a:solidFill>
              <a:schemeClr val="tx1"/>
            </a:solidFill>
          </a:ln>
        </p:spPr>
        <p:txBody>
          <a:bodyPr wrap="square" rtlCol="0">
            <a:spAutoFit/>
          </a:bodyPr>
          <a:lstStyle/>
          <a:p>
            <a:r>
              <a:rPr lang="en-US" sz="1050" dirty="0">
                <a:hlinkClick r:id="rId5"/>
              </a:rPr>
              <a:t>https://www.indeed.com/job-search-services/job-search-academy-university-of-southern-indiana?from=jobseeker_marketing#hl=en</a:t>
            </a:r>
            <a:endParaRPr lang="en-US" sz="1050" dirty="0"/>
          </a:p>
        </p:txBody>
      </p:sp>
    </p:spTree>
    <p:extLst>
      <p:ext uri="{BB962C8B-B14F-4D97-AF65-F5344CB8AC3E}">
        <p14:creationId xmlns:p14="http://schemas.microsoft.com/office/powerpoint/2010/main" val="2033722358"/>
      </p:ext>
    </p:extLst>
  </p:cSld>
  <p:clrMapOvr>
    <a:masterClrMapping/>
  </p:clrMapOvr>
  <mc:AlternateContent xmlns:mc="http://schemas.openxmlformats.org/markup-compatibility/2006" xmlns:p14="http://schemas.microsoft.com/office/powerpoint/2010/main">
    <mc:Choice Requires="p14">
      <p:transition spd="slow" p14:dur="2000" advTm="22137"/>
    </mc:Choice>
    <mc:Fallback xmlns="">
      <p:transition spd="slow" advTm="2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Basi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b63ca7-7fba-4be2-be9a-5caefaa4d92d" xsi:nil="true"/>
    <lcf76f155ced4ddcb4097134ff3c332f xmlns="3ea48a3a-008f-4da8-9f8d-c884684a854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24583F0F9F9343888B1ED4E3A112B1" ma:contentTypeVersion="16" ma:contentTypeDescription="Create a new document." ma:contentTypeScope="" ma:versionID="cb208c6287491c7969f7262609623932">
  <xsd:schema xmlns:xsd="http://www.w3.org/2001/XMLSchema" xmlns:xs="http://www.w3.org/2001/XMLSchema" xmlns:p="http://schemas.microsoft.com/office/2006/metadata/properties" xmlns:ns2="3ea48a3a-008f-4da8-9f8d-c884684a8542" xmlns:ns3="49b63ca7-7fba-4be2-be9a-5caefaa4d92d" targetNamespace="http://schemas.microsoft.com/office/2006/metadata/properties" ma:root="true" ma:fieldsID="760043575d6efeb173f2913df1e853f4" ns2:_="" ns3:_="">
    <xsd:import namespace="3ea48a3a-008f-4da8-9f8d-c884684a8542"/>
    <xsd:import namespace="49b63ca7-7fba-4be2-be9a-5caefaa4d92d"/>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a48a3a-008f-4da8-9f8d-c884684a85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318000c-2dcb-48c5-852d-a877b952673a"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63ca7-7fba-4be2-be9a-5caefaa4d9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8f5ffc7-c71a-43ba-a4a1-a7db9d3082a7}" ma:internalName="TaxCatchAll" ma:showField="CatchAllData" ma:web="49b63ca7-7fba-4be2-be9a-5caefaa4d9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CAD425-7979-4B67-A6E3-51F0CBABF730}">
  <ds:schemaRefs>
    <ds:schemaRef ds:uri="http://schemas.microsoft.com/sharepoint/v3/contenttype/forms"/>
  </ds:schemaRefs>
</ds:datastoreItem>
</file>

<file path=customXml/itemProps2.xml><?xml version="1.0" encoding="utf-8"?>
<ds:datastoreItem xmlns:ds="http://schemas.openxmlformats.org/officeDocument/2006/customXml" ds:itemID="{80BFFABB-4A41-4B0D-A132-BECA493D97DF}">
  <ds:schemaRefs>
    <ds:schemaRef ds:uri="http://schemas.microsoft.com/office/2006/metadata/properties"/>
    <ds:schemaRef ds:uri="http://schemas.microsoft.com/office/infopath/2007/PartnerControls"/>
    <ds:schemaRef ds:uri="49b63ca7-7fba-4be2-be9a-5caefaa4d92d"/>
    <ds:schemaRef ds:uri="3ea48a3a-008f-4da8-9f8d-c884684a8542"/>
  </ds:schemaRefs>
</ds:datastoreItem>
</file>

<file path=customXml/itemProps3.xml><?xml version="1.0" encoding="utf-8"?>
<ds:datastoreItem xmlns:ds="http://schemas.openxmlformats.org/officeDocument/2006/customXml" ds:itemID="{BA14A6E3-5361-4674-B58C-7CB97D028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a48a3a-008f-4da8-9f8d-c884684a8542"/>
    <ds:schemaRef ds:uri="49b63ca7-7fba-4be2-be9a-5caefaa4d9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259</TotalTime>
  <Words>1586</Words>
  <Application>Microsoft Office PowerPoint</Application>
  <PresentationFormat>Widescreen</PresentationFormat>
  <Paragraphs>123</Paragraphs>
  <Slides>19</Slides>
  <Notes>16</Notes>
  <HiddenSlides>0</HiddenSlides>
  <MMClips>19</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2013 - 2022 Theme</vt:lpstr>
      <vt:lpstr>Office Theme</vt:lpstr>
      <vt:lpstr>Basis</vt:lpstr>
      <vt:lpstr>1_Office Theme</vt:lpstr>
      <vt:lpstr>University of Southern Indiana Career Success Center Overview</vt:lpstr>
      <vt:lpstr>What we will cover today</vt:lpstr>
      <vt:lpstr>Online Resources</vt:lpstr>
      <vt:lpstr>Student Resources</vt:lpstr>
      <vt:lpstr>Resume and Cover Letters</vt:lpstr>
      <vt:lpstr>Micro-Internships</vt:lpstr>
      <vt:lpstr>O*NET Online</vt:lpstr>
      <vt:lpstr>And there are even videos!</vt:lpstr>
      <vt:lpstr>PowerPoint Presentation</vt:lpstr>
      <vt:lpstr>Career Launch</vt:lpstr>
      <vt:lpstr>PowerPoint Presentation</vt:lpstr>
      <vt:lpstr>Symplicity</vt:lpstr>
      <vt:lpstr>PowerPoint Presentation</vt:lpstr>
      <vt:lpstr>Recorded Mock Interview</vt:lpstr>
      <vt:lpstr>PowerPoint Presentation</vt:lpstr>
      <vt:lpstr>Make an Appointment</vt:lpstr>
      <vt:lpstr>Your own personal Career Coordinator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Bischoff, Terri J</dc:creator>
  <cp:lastModifiedBy>Sullivan, Kimberly M</cp:lastModifiedBy>
  <cp:revision>17</cp:revision>
  <dcterms:created xsi:type="dcterms:W3CDTF">2022-03-29T14:06:26Z</dcterms:created>
  <dcterms:modified xsi:type="dcterms:W3CDTF">2025-11-03T18:03:00Z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14400.0000000000</vt:lpwstr>
  </property>
  <property fmtid="{D5CDD505-2E9C-101B-9397-08002B2CF9AE}" pid="3" name="ContentTypeId">
    <vt:lpwstr>0x010100D424583F0F9F9343888B1ED4E3A112B1</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SIP_Label_93932cc9-dea4-49e2-bfe2-7f42b17a9d2b_Enabled">
    <vt:lpwstr>true</vt:lpwstr>
  </property>
  <property fmtid="{D5CDD505-2E9C-101B-9397-08002B2CF9AE}" pid="10" name="MSIP_Label_93932cc9-dea4-49e2-bfe2-7f42b17a9d2b_SetDate">
    <vt:lpwstr>2025-11-03T18:00:34Z</vt:lpwstr>
  </property>
  <property fmtid="{D5CDD505-2E9C-101B-9397-08002B2CF9AE}" pid="11" name="MSIP_Label_93932cc9-dea4-49e2-bfe2-7f42b17a9d2b_Method">
    <vt:lpwstr>Standard</vt:lpwstr>
  </property>
  <property fmtid="{D5CDD505-2E9C-101B-9397-08002B2CF9AE}" pid="12" name="MSIP_Label_93932cc9-dea4-49e2-bfe2-7f42b17a9d2b_Name">
    <vt:lpwstr>USI Internal</vt:lpwstr>
  </property>
  <property fmtid="{D5CDD505-2E9C-101B-9397-08002B2CF9AE}" pid="13" name="MSIP_Label_93932cc9-dea4-49e2-bfe2-7f42b17a9d2b_SiteId">
    <vt:lpwstr>ae1d882c-786b-492c-9095-3d81d0a2f615</vt:lpwstr>
  </property>
  <property fmtid="{D5CDD505-2E9C-101B-9397-08002B2CF9AE}" pid="14" name="MSIP_Label_93932cc9-dea4-49e2-bfe2-7f42b17a9d2b_ActionId">
    <vt:lpwstr>9dadbe1b-09c6-4492-af90-5f4d910ab805</vt:lpwstr>
  </property>
  <property fmtid="{D5CDD505-2E9C-101B-9397-08002B2CF9AE}" pid="15" name="MSIP_Label_93932cc9-dea4-49e2-bfe2-7f42b17a9d2b_ContentBits">
    <vt:lpwstr>0</vt:lpwstr>
  </property>
  <property fmtid="{D5CDD505-2E9C-101B-9397-08002B2CF9AE}" pid="16" name="MSIP_Label_93932cc9-dea4-49e2-bfe2-7f42b17a9d2b_Tag">
    <vt:lpwstr>10, 3, 0, 2</vt:lpwstr>
  </property>
  <property fmtid="{D5CDD505-2E9C-101B-9397-08002B2CF9AE}" pid="17" name="MediaServiceImageTags">
    <vt:lpwstr/>
  </property>
</Properties>
</file>