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8" r:id="rId2"/>
    <p:sldId id="262" r:id="rId3"/>
    <p:sldId id="263" r:id="rId4"/>
    <p:sldId id="309" r:id="rId5"/>
    <p:sldId id="259" r:id="rId6"/>
    <p:sldId id="260" r:id="rId7"/>
    <p:sldId id="261" r:id="rId8"/>
    <p:sldId id="266" r:id="rId9"/>
    <p:sldId id="290" r:id="rId10"/>
    <p:sldId id="320" r:id="rId11"/>
    <p:sldId id="315" r:id="rId12"/>
    <p:sldId id="292" r:id="rId13"/>
    <p:sldId id="318" r:id="rId14"/>
    <p:sldId id="264" r:id="rId15"/>
    <p:sldId id="265" r:id="rId16"/>
    <p:sldId id="295" r:id="rId17"/>
    <p:sldId id="267" r:id="rId18"/>
    <p:sldId id="268" r:id="rId19"/>
    <p:sldId id="269" r:id="rId20"/>
    <p:sldId id="305" r:id="rId21"/>
    <p:sldId id="270" r:id="rId22"/>
    <p:sldId id="316" r:id="rId23"/>
    <p:sldId id="271" r:id="rId24"/>
    <p:sldId id="272" r:id="rId25"/>
    <p:sldId id="273" r:id="rId26"/>
    <p:sldId id="317" r:id="rId27"/>
    <p:sldId id="311" r:id="rId28"/>
    <p:sldId id="312" r:id="rId29"/>
    <p:sldId id="313" r:id="rId30"/>
    <p:sldId id="274" r:id="rId31"/>
    <p:sldId id="321" r:id="rId32"/>
    <p:sldId id="302" r:id="rId33"/>
    <p:sldId id="322" r:id="rId34"/>
    <p:sldId id="275" r:id="rId35"/>
    <p:sldId id="279" r:id="rId36"/>
    <p:sldId id="276" r:id="rId37"/>
    <p:sldId id="277" r:id="rId38"/>
    <p:sldId id="278" r:id="rId39"/>
    <p:sldId id="280" r:id="rId40"/>
    <p:sldId id="285" r:id="rId41"/>
    <p:sldId id="293" r:id="rId42"/>
    <p:sldId id="287" r:id="rId43"/>
    <p:sldId id="323" r:id="rId44"/>
    <p:sldId id="286" r:id="rId45"/>
    <p:sldId id="296" r:id="rId46"/>
    <p:sldId id="297" r:id="rId47"/>
    <p:sldId id="324" r:id="rId48"/>
    <p:sldId id="288" r:id="rId49"/>
    <p:sldId id="289" r:id="rId50"/>
    <p:sldId id="303" r:id="rId5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2" autoAdjust="0"/>
    <p:restoredTop sz="94660"/>
  </p:normalViewPr>
  <p:slideViewPr>
    <p:cSldViewPr snapToGrid="0">
      <p:cViewPr varScale="1">
        <p:scale>
          <a:sx n="106" d="100"/>
          <a:sy n="106" d="100"/>
        </p:scale>
        <p:origin x="132" y="204"/>
      </p:cViewPr>
      <p:guideLst/>
    </p:cSldViewPr>
  </p:slideViewPr>
  <p:notesTextViewPr>
    <p:cViewPr>
      <p:scale>
        <a:sx n="1" d="1"/>
        <a:sy n="1" d="1"/>
      </p:scale>
      <p:origin x="0" y="0"/>
    </p:cViewPr>
  </p:notesTextViewPr>
  <p:notesViewPr>
    <p:cSldViewPr snapToGrid="0">
      <p:cViewPr varScale="1">
        <p:scale>
          <a:sx n="64" d="100"/>
          <a:sy n="64" d="100"/>
        </p:scale>
        <p:origin x="229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D64B3C77-BE3C-4012-8BBB-0C6C318B8C64}" type="datetimeFigureOut">
              <a:rPr lang="en-US" smtClean="0"/>
              <a:t>4/2/2019</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9F2F1511-8219-4950-844E-03A7F1439964}" type="slidenum">
              <a:rPr lang="en-US" smtClean="0"/>
              <a:t>‹#›</a:t>
            </a:fld>
            <a:endParaRPr lang="en-US"/>
          </a:p>
        </p:txBody>
      </p:sp>
    </p:spTree>
    <p:extLst>
      <p:ext uri="{BB962C8B-B14F-4D97-AF65-F5344CB8AC3E}">
        <p14:creationId xmlns:p14="http://schemas.microsoft.com/office/powerpoint/2010/main" val="3765875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5F8A0658-18CD-4799-B4FE-7BF5E356F151}" type="datetimeFigureOut">
              <a:rPr lang="en-US" smtClean="0"/>
              <a:t>4/2/2019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DD3EA374-2AB9-43F4-A6ED-612EAA811187}" type="slidenum">
              <a:rPr lang="en-US" smtClean="0"/>
              <a:t>‹#›</a:t>
            </a:fld>
            <a:endParaRPr lang="en-US"/>
          </a:p>
        </p:txBody>
      </p:sp>
    </p:spTree>
    <p:extLst>
      <p:ext uri="{BB962C8B-B14F-4D97-AF65-F5344CB8AC3E}">
        <p14:creationId xmlns:p14="http://schemas.microsoft.com/office/powerpoint/2010/main" val="3492523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a:t>
            </a:fld>
            <a:endParaRPr lang="en-US"/>
          </a:p>
        </p:txBody>
      </p:sp>
    </p:spTree>
    <p:extLst>
      <p:ext uri="{BB962C8B-B14F-4D97-AF65-F5344CB8AC3E}">
        <p14:creationId xmlns:p14="http://schemas.microsoft.com/office/powerpoint/2010/main" val="1648791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12</a:t>
            </a:fld>
            <a:endParaRPr lang="en-US"/>
          </a:p>
        </p:txBody>
      </p:sp>
    </p:spTree>
    <p:extLst>
      <p:ext uri="{BB962C8B-B14F-4D97-AF65-F5344CB8AC3E}">
        <p14:creationId xmlns:p14="http://schemas.microsoft.com/office/powerpoint/2010/main" val="107231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13</a:t>
            </a:fld>
            <a:endParaRPr lang="en-US"/>
          </a:p>
        </p:txBody>
      </p:sp>
    </p:spTree>
    <p:extLst>
      <p:ext uri="{BB962C8B-B14F-4D97-AF65-F5344CB8AC3E}">
        <p14:creationId xmlns:p14="http://schemas.microsoft.com/office/powerpoint/2010/main" val="1592284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14</a:t>
            </a:fld>
            <a:endParaRPr lang="en-US"/>
          </a:p>
        </p:txBody>
      </p:sp>
    </p:spTree>
    <p:extLst>
      <p:ext uri="{BB962C8B-B14F-4D97-AF65-F5344CB8AC3E}">
        <p14:creationId xmlns:p14="http://schemas.microsoft.com/office/powerpoint/2010/main" val="1916068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15</a:t>
            </a:fld>
            <a:endParaRPr lang="en-US"/>
          </a:p>
        </p:txBody>
      </p:sp>
    </p:spTree>
    <p:extLst>
      <p:ext uri="{BB962C8B-B14F-4D97-AF65-F5344CB8AC3E}">
        <p14:creationId xmlns:p14="http://schemas.microsoft.com/office/powerpoint/2010/main" val="917116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16</a:t>
            </a:fld>
            <a:endParaRPr lang="en-US"/>
          </a:p>
        </p:txBody>
      </p:sp>
    </p:spTree>
    <p:extLst>
      <p:ext uri="{BB962C8B-B14F-4D97-AF65-F5344CB8AC3E}">
        <p14:creationId xmlns:p14="http://schemas.microsoft.com/office/powerpoint/2010/main" val="2473596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17</a:t>
            </a:fld>
            <a:endParaRPr lang="en-US"/>
          </a:p>
        </p:txBody>
      </p:sp>
    </p:spTree>
    <p:extLst>
      <p:ext uri="{BB962C8B-B14F-4D97-AF65-F5344CB8AC3E}">
        <p14:creationId xmlns:p14="http://schemas.microsoft.com/office/powerpoint/2010/main" val="35199730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18</a:t>
            </a:fld>
            <a:endParaRPr lang="en-US"/>
          </a:p>
        </p:txBody>
      </p:sp>
    </p:spTree>
    <p:extLst>
      <p:ext uri="{BB962C8B-B14F-4D97-AF65-F5344CB8AC3E}">
        <p14:creationId xmlns:p14="http://schemas.microsoft.com/office/powerpoint/2010/main" val="3202310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19</a:t>
            </a:fld>
            <a:endParaRPr lang="en-US"/>
          </a:p>
        </p:txBody>
      </p:sp>
    </p:spTree>
    <p:extLst>
      <p:ext uri="{BB962C8B-B14F-4D97-AF65-F5344CB8AC3E}">
        <p14:creationId xmlns:p14="http://schemas.microsoft.com/office/powerpoint/2010/main" val="3523500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20</a:t>
            </a:fld>
            <a:endParaRPr lang="en-US"/>
          </a:p>
        </p:txBody>
      </p:sp>
    </p:spTree>
    <p:extLst>
      <p:ext uri="{BB962C8B-B14F-4D97-AF65-F5344CB8AC3E}">
        <p14:creationId xmlns:p14="http://schemas.microsoft.com/office/powerpoint/2010/main" val="5896994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21</a:t>
            </a:fld>
            <a:endParaRPr lang="en-US"/>
          </a:p>
        </p:txBody>
      </p:sp>
    </p:spTree>
    <p:extLst>
      <p:ext uri="{BB962C8B-B14F-4D97-AF65-F5344CB8AC3E}">
        <p14:creationId xmlns:p14="http://schemas.microsoft.com/office/powerpoint/2010/main" val="3587827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a:t>
            </a:fld>
            <a:endParaRPr lang="en-US"/>
          </a:p>
        </p:txBody>
      </p:sp>
    </p:spTree>
    <p:extLst>
      <p:ext uri="{BB962C8B-B14F-4D97-AF65-F5344CB8AC3E}">
        <p14:creationId xmlns:p14="http://schemas.microsoft.com/office/powerpoint/2010/main" val="34066553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23</a:t>
            </a:fld>
            <a:endParaRPr lang="en-US"/>
          </a:p>
        </p:txBody>
      </p:sp>
    </p:spTree>
    <p:extLst>
      <p:ext uri="{BB962C8B-B14F-4D97-AF65-F5344CB8AC3E}">
        <p14:creationId xmlns:p14="http://schemas.microsoft.com/office/powerpoint/2010/main" val="38969076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24</a:t>
            </a:fld>
            <a:endParaRPr lang="en-US"/>
          </a:p>
        </p:txBody>
      </p:sp>
    </p:spTree>
    <p:extLst>
      <p:ext uri="{BB962C8B-B14F-4D97-AF65-F5344CB8AC3E}">
        <p14:creationId xmlns:p14="http://schemas.microsoft.com/office/powerpoint/2010/main" val="27452356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25</a:t>
            </a:fld>
            <a:endParaRPr lang="en-US"/>
          </a:p>
        </p:txBody>
      </p:sp>
    </p:spTree>
    <p:extLst>
      <p:ext uri="{BB962C8B-B14F-4D97-AF65-F5344CB8AC3E}">
        <p14:creationId xmlns:p14="http://schemas.microsoft.com/office/powerpoint/2010/main" val="2660828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30</a:t>
            </a:fld>
            <a:endParaRPr lang="en-US"/>
          </a:p>
        </p:txBody>
      </p:sp>
    </p:spTree>
    <p:extLst>
      <p:ext uri="{BB962C8B-B14F-4D97-AF65-F5344CB8AC3E}">
        <p14:creationId xmlns:p14="http://schemas.microsoft.com/office/powerpoint/2010/main" val="8218257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31</a:t>
            </a:fld>
            <a:endParaRPr lang="en-US"/>
          </a:p>
        </p:txBody>
      </p:sp>
    </p:spTree>
    <p:extLst>
      <p:ext uri="{BB962C8B-B14F-4D97-AF65-F5344CB8AC3E}">
        <p14:creationId xmlns:p14="http://schemas.microsoft.com/office/powerpoint/2010/main" val="37975888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32</a:t>
            </a:fld>
            <a:endParaRPr lang="en-US"/>
          </a:p>
        </p:txBody>
      </p:sp>
    </p:spTree>
    <p:extLst>
      <p:ext uri="{BB962C8B-B14F-4D97-AF65-F5344CB8AC3E}">
        <p14:creationId xmlns:p14="http://schemas.microsoft.com/office/powerpoint/2010/main" val="31993413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33</a:t>
            </a:fld>
            <a:endParaRPr lang="en-US"/>
          </a:p>
        </p:txBody>
      </p:sp>
    </p:spTree>
    <p:extLst>
      <p:ext uri="{BB962C8B-B14F-4D97-AF65-F5344CB8AC3E}">
        <p14:creationId xmlns:p14="http://schemas.microsoft.com/office/powerpoint/2010/main" val="4295278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34</a:t>
            </a:fld>
            <a:endParaRPr lang="en-US"/>
          </a:p>
        </p:txBody>
      </p:sp>
    </p:spTree>
    <p:extLst>
      <p:ext uri="{BB962C8B-B14F-4D97-AF65-F5344CB8AC3E}">
        <p14:creationId xmlns:p14="http://schemas.microsoft.com/office/powerpoint/2010/main" val="2262473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35</a:t>
            </a:fld>
            <a:endParaRPr lang="en-US"/>
          </a:p>
        </p:txBody>
      </p:sp>
    </p:spTree>
    <p:extLst>
      <p:ext uri="{BB962C8B-B14F-4D97-AF65-F5344CB8AC3E}">
        <p14:creationId xmlns:p14="http://schemas.microsoft.com/office/powerpoint/2010/main" val="20084051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36</a:t>
            </a:fld>
            <a:endParaRPr lang="en-US"/>
          </a:p>
        </p:txBody>
      </p:sp>
    </p:spTree>
    <p:extLst>
      <p:ext uri="{BB962C8B-B14F-4D97-AF65-F5344CB8AC3E}">
        <p14:creationId xmlns:p14="http://schemas.microsoft.com/office/powerpoint/2010/main" val="2774996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4</a:t>
            </a:fld>
            <a:endParaRPr lang="en-US"/>
          </a:p>
        </p:txBody>
      </p:sp>
    </p:spTree>
    <p:extLst>
      <p:ext uri="{BB962C8B-B14F-4D97-AF65-F5344CB8AC3E}">
        <p14:creationId xmlns:p14="http://schemas.microsoft.com/office/powerpoint/2010/main" val="1548594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5</a:t>
            </a:fld>
            <a:endParaRPr lang="en-US"/>
          </a:p>
        </p:txBody>
      </p:sp>
    </p:spTree>
    <p:extLst>
      <p:ext uri="{BB962C8B-B14F-4D97-AF65-F5344CB8AC3E}">
        <p14:creationId xmlns:p14="http://schemas.microsoft.com/office/powerpoint/2010/main" val="236996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6</a:t>
            </a:fld>
            <a:endParaRPr lang="en-US"/>
          </a:p>
        </p:txBody>
      </p:sp>
    </p:spTree>
    <p:extLst>
      <p:ext uri="{BB962C8B-B14F-4D97-AF65-F5344CB8AC3E}">
        <p14:creationId xmlns:p14="http://schemas.microsoft.com/office/powerpoint/2010/main" val="4207286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7</a:t>
            </a:fld>
            <a:endParaRPr lang="en-US"/>
          </a:p>
        </p:txBody>
      </p:sp>
    </p:spTree>
    <p:extLst>
      <p:ext uri="{BB962C8B-B14F-4D97-AF65-F5344CB8AC3E}">
        <p14:creationId xmlns:p14="http://schemas.microsoft.com/office/powerpoint/2010/main" val="514488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8</a:t>
            </a:fld>
            <a:endParaRPr lang="en-US"/>
          </a:p>
        </p:txBody>
      </p:sp>
    </p:spTree>
    <p:extLst>
      <p:ext uri="{BB962C8B-B14F-4D97-AF65-F5344CB8AC3E}">
        <p14:creationId xmlns:p14="http://schemas.microsoft.com/office/powerpoint/2010/main" val="4194088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9</a:t>
            </a:fld>
            <a:endParaRPr lang="en-US"/>
          </a:p>
        </p:txBody>
      </p:sp>
    </p:spTree>
    <p:extLst>
      <p:ext uri="{BB962C8B-B14F-4D97-AF65-F5344CB8AC3E}">
        <p14:creationId xmlns:p14="http://schemas.microsoft.com/office/powerpoint/2010/main" val="1766719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EA374-2AB9-43F4-A6ED-612EAA811187}" type="slidenum">
              <a:rPr lang="en-US" smtClean="0"/>
              <a:t>10</a:t>
            </a:fld>
            <a:endParaRPr lang="en-US"/>
          </a:p>
        </p:txBody>
      </p:sp>
    </p:spTree>
    <p:extLst>
      <p:ext uri="{BB962C8B-B14F-4D97-AF65-F5344CB8AC3E}">
        <p14:creationId xmlns:p14="http://schemas.microsoft.com/office/powerpoint/2010/main" val="3011805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3D4CE58-3FC3-4C52-8127-7107C0E9D4A7}" type="datetime1">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3729912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4EE453-0E65-46D7-A235-90CA4719EA79}" type="datetime1">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160429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E2863A-7A91-4184-9690-DD3EABE57C78}" type="datetime1">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78528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48614B-2C4D-4163-BF9A-642B7D56C39E}" type="datetime1">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275218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BEE20A-1AAD-4E8F-B23E-01D7702EED9A}" type="datetime1">
              <a:rPr lang="en-US" smtClean="0"/>
              <a:t>4/2/2019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3002695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DAD61E-DC82-4DB5-BC43-A9964FEB3EF0}" type="datetime1">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3690947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54CF92-0A96-4E3B-960B-D84C815C23FA}" type="datetime1">
              <a:rPr lang="en-US" smtClean="0"/>
              <a:t>4/2/2019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405928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CEEB5D-C726-4155-96D3-31DD6292511E}" type="datetime1">
              <a:rPr lang="en-US" smtClean="0"/>
              <a:t>4/2/2019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2210666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E3D38-B882-45CD-A9A7-0003BBCD828F}" type="datetime1">
              <a:rPr lang="en-US" smtClean="0"/>
              <a:t>4/2/2019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2408169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B1FC1FC-C85C-4E41-BC9B-61AD399A797B}" type="datetime1">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1842420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26B25B-A560-47F3-AEB2-61F0DC53C083}" type="datetime1">
              <a:rPr lang="en-US" smtClean="0"/>
              <a:t>4/2/2019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70CCA-2172-4504-AEAE-9DC47E71383B}" type="slidenum">
              <a:rPr lang="en-US" smtClean="0"/>
              <a:t>‹#›</a:t>
            </a:fld>
            <a:endParaRPr lang="en-US"/>
          </a:p>
        </p:txBody>
      </p:sp>
    </p:spTree>
    <p:extLst>
      <p:ext uri="{BB962C8B-B14F-4D97-AF65-F5344CB8AC3E}">
        <p14:creationId xmlns:p14="http://schemas.microsoft.com/office/powerpoint/2010/main" val="1998345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F8D77-509A-4C81-867D-01D92A7132C9}" type="datetime1">
              <a:rPr lang="en-US" smtClean="0"/>
              <a:t>4/2/2019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70CCA-2172-4504-AEAE-9DC47E71383B}" type="slidenum">
              <a:rPr lang="en-US" smtClean="0"/>
              <a:t>‹#›</a:t>
            </a:fld>
            <a:endParaRPr lang="en-US"/>
          </a:p>
        </p:txBody>
      </p:sp>
    </p:spTree>
    <p:extLst>
      <p:ext uri="{BB962C8B-B14F-4D97-AF65-F5344CB8AC3E}">
        <p14:creationId xmlns:p14="http://schemas.microsoft.com/office/powerpoint/2010/main" val="1410979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usi.edu/"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accent4">
                    <a:lumMod val="60000"/>
                    <a:lumOff val="40000"/>
                  </a:schemeClr>
                </a:solidFill>
              </a:rPr>
              <a:t>Attendance Policy</a:t>
            </a:r>
          </a:p>
        </p:txBody>
      </p:sp>
      <p:sp>
        <p:nvSpPr>
          <p:cNvPr id="3" name="Subtitle 2"/>
          <p:cNvSpPr>
            <a:spLocks noGrp="1"/>
          </p:cNvSpPr>
          <p:nvPr>
            <p:ph type="subTitle" idx="1"/>
          </p:nvPr>
        </p:nvSpPr>
        <p:spPr/>
        <p:txBody>
          <a:bodyPr/>
          <a:lstStyle/>
          <a:p>
            <a:r>
              <a:rPr lang="en-US" dirty="0">
                <a:solidFill>
                  <a:schemeClr val="accent4">
                    <a:lumMod val="60000"/>
                    <a:lumOff val="40000"/>
                  </a:schemeClr>
                </a:solidFill>
              </a:rPr>
              <a:t>Facility Operations and Planning</a:t>
            </a:r>
          </a:p>
        </p:txBody>
      </p:sp>
      <p:sp>
        <p:nvSpPr>
          <p:cNvPr id="4" name="Slide Number Placeholder 3"/>
          <p:cNvSpPr>
            <a:spLocks noGrp="1"/>
          </p:cNvSpPr>
          <p:nvPr>
            <p:ph type="sldNum" sz="quarter" idx="12"/>
          </p:nvPr>
        </p:nvSpPr>
        <p:spPr/>
        <p:txBody>
          <a:bodyPr/>
          <a:lstStyle/>
          <a:p>
            <a:fld id="{AF470CCA-2172-4504-AEAE-9DC47E71383B}" type="slidenum">
              <a:rPr lang="en-US" smtClean="0"/>
              <a:t>1</a:t>
            </a:fld>
            <a:endParaRPr lang="en-US"/>
          </a:p>
        </p:txBody>
      </p:sp>
    </p:spTree>
    <p:extLst>
      <p:ext uri="{BB962C8B-B14F-4D97-AF65-F5344CB8AC3E}">
        <p14:creationId xmlns:p14="http://schemas.microsoft.com/office/powerpoint/2010/main" val="347671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Requesting a Scheduled Absence</a:t>
            </a:r>
          </a:p>
        </p:txBody>
      </p:sp>
      <p:sp>
        <p:nvSpPr>
          <p:cNvPr id="3" name="Content Placeholder 2"/>
          <p:cNvSpPr>
            <a:spLocks noGrp="1"/>
          </p:cNvSpPr>
          <p:nvPr>
            <p:ph idx="1"/>
          </p:nvPr>
        </p:nvSpPr>
        <p:spPr/>
        <p:txBody>
          <a:bodyPr>
            <a:normAutofit/>
          </a:bodyPr>
          <a:lstStyle/>
          <a:p>
            <a:r>
              <a:rPr lang="en-US" dirty="0">
                <a:solidFill>
                  <a:schemeClr val="accent4">
                    <a:lumMod val="60000"/>
                    <a:lumOff val="40000"/>
                  </a:schemeClr>
                </a:solidFill>
              </a:rPr>
              <a:t>Supervisors are expected to approve or deny requests within 24 hours or as soon as reasonably possible.  </a:t>
            </a:r>
          </a:p>
          <a:p>
            <a:r>
              <a:rPr lang="en-US" dirty="0">
                <a:solidFill>
                  <a:schemeClr val="accent4">
                    <a:lumMod val="60000"/>
                    <a:lumOff val="40000"/>
                  </a:schemeClr>
                </a:solidFill>
              </a:rPr>
              <a:t>If an employee does not receive a timely response to a submitted leave request, he/she is expected to follow-up with the supervisor and confirm the approval or denial of the request before taking the time off.</a:t>
            </a:r>
          </a:p>
          <a:p>
            <a:r>
              <a:rPr lang="en-US" dirty="0">
                <a:solidFill>
                  <a:schemeClr val="accent4">
                    <a:lumMod val="60000"/>
                    <a:lumOff val="40000"/>
                  </a:schemeClr>
                </a:solidFill>
              </a:rPr>
              <a:t>If a supervisor is out of the office or otherwise unavailable to evaluate a leave request, the second level supervisor should be consulted.</a:t>
            </a:r>
          </a:p>
          <a:p>
            <a:pPr lvl="1"/>
            <a:r>
              <a:rPr lang="en-US" dirty="0">
                <a:solidFill>
                  <a:schemeClr val="accent4">
                    <a:lumMod val="60000"/>
                    <a:lumOff val="40000"/>
                  </a:schemeClr>
                </a:solidFill>
              </a:rPr>
              <a:t>Second level supervisor = your supervisor’s supervisor</a:t>
            </a:r>
          </a:p>
        </p:txBody>
      </p:sp>
      <p:sp>
        <p:nvSpPr>
          <p:cNvPr id="4" name="Slide Number Placeholder 3"/>
          <p:cNvSpPr>
            <a:spLocks noGrp="1"/>
          </p:cNvSpPr>
          <p:nvPr>
            <p:ph type="sldNum" sz="quarter" idx="12"/>
          </p:nvPr>
        </p:nvSpPr>
        <p:spPr/>
        <p:txBody>
          <a:bodyPr/>
          <a:lstStyle/>
          <a:p>
            <a:fld id="{AF470CCA-2172-4504-AEAE-9DC47E71383B}" type="slidenum">
              <a:rPr lang="en-US" smtClean="0"/>
              <a:t>10</a:t>
            </a:fld>
            <a:endParaRPr lang="en-US"/>
          </a:p>
        </p:txBody>
      </p:sp>
    </p:spTree>
    <p:extLst>
      <p:ext uri="{BB962C8B-B14F-4D97-AF65-F5344CB8AC3E}">
        <p14:creationId xmlns:p14="http://schemas.microsoft.com/office/powerpoint/2010/main" val="3218216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F470CCA-2172-4504-AEAE-9DC47E71383B}" type="slidenum">
              <a:rPr lang="en-US" smtClean="0"/>
              <a:t>11</a:t>
            </a:fld>
            <a:endParaRPr lang="en-US"/>
          </a:p>
        </p:txBody>
      </p:sp>
      <p:pic>
        <p:nvPicPr>
          <p:cNvPr id="3" name="Picture 2"/>
          <p:cNvPicPr>
            <a:picLocks noChangeAspect="1"/>
          </p:cNvPicPr>
          <p:nvPr/>
        </p:nvPicPr>
        <p:blipFill>
          <a:blip r:embed="rId2"/>
          <a:stretch>
            <a:fillRect/>
          </a:stretch>
        </p:blipFill>
        <p:spPr>
          <a:xfrm>
            <a:off x="3600387" y="1416205"/>
            <a:ext cx="4126595" cy="4846948"/>
          </a:xfrm>
          <a:prstGeom prst="rect">
            <a:avLst/>
          </a:prstGeom>
        </p:spPr>
      </p:pic>
      <p:sp>
        <p:nvSpPr>
          <p:cNvPr id="4" name="Title 1"/>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solidFill>
                  <a:schemeClr val="accent4">
                    <a:lumMod val="60000"/>
                    <a:lumOff val="40000"/>
                  </a:schemeClr>
                </a:solidFill>
              </a:rPr>
              <a:t>Requesting a Scheduled Absence</a:t>
            </a:r>
            <a:endParaRPr lang="en-US" b="1" dirty="0">
              <a:solidFill>
                <a:schemeClr val="accent4">
                  <a:lumMod val="60000"/>
                  <a:lumOff val="40000"/>
                </a:schemeClr>
              </a:solidFill>
            </a:endParaRPr>
          </a:p>
        </p:txBody>
      </p:sp>
    </p:spTree>
    <p:extLst>
      <p:ext uri="{BB962C8B-B14F-4D97-AF65-F5344CB8AC3E}">
        <p14:creationId xmlns:p14="http://schemas.microsoft.com/office/powerpoint/2010/main" val="3791814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Call-in:  how it works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Call the attendance line:  </a:t>
            </a:r>
            <a:r>
              <a:rPr lang="en-US" sz="4000" b="1" dirty="0">
                <a:solidFill>
                  <a:schemeClr val="accent4">
                    <a:lumMod val="60000"/>
                    <a:lumOff val="40000"/>
                  </a:schemeClr>
                </a:solidFill>
              </a:rPr>
              <a:t>812-464-1766</a:t>
            </a:r>
            <a:endParaRPr lang="en-US" sz="4000" dirty="0">
              <a:solidFill>
                <a:schemeClr val="accent4">
                  <a:lumMod val="60000"/>
                  <a:lumOff val="40000"/>
                </a:schemeClr>
              </a:solidFill>
            </a:endParaRPr>
          </a:p>
          <a:p>
            <a:r>
              <a:rPr lang="en-US" dirty="0">
                <a:solidFill>
                  <a:schemeClr val="accent4">
                    <a:lumMod val="60000"/>
                    <a:lumOff val="40000"/>
                  </a:schemeClr>
                </a:solidFill>
              </a:rPr>
              <a:t>Listen to the options</a:t>
            </a:r>
          </a:p>
          <a:p>
            <a:pPr marL="971550" lvl="1" indent="-514350">
              <a:buFont typeface="+mj-lt"/>
              <a:buAutoNum type="arabicPeriod"/>
            </a:pPr>
            <a:r>
              <a:rPr lang="en-US" dirty="0">
                <a:solidFill>
                  <a:schemeClr val="accent4">
                    <a:lumMod val="60000"/>
                    <a:lumOff val="40000"/>
                  </a:schemeClr>
                </a:solidFill>
              </a:rPr>
              <a:t>Campus Maintenance</a:t>
            </a:r>
          </a:p>
          <a:p>
            <a:pPr marL="971550" lvl="1" indent="-514350">
              <a:buFont typeface="+mj-lt"/>
              <a:buAutoNum type="arabicPeriod"/>
            </a:pPr>
            <a:r>
              <a:rPr lang="en-US" dirty="0">
                <a:solidFill>
                  <a:schemeClr val="accent4">
                    <a:lumMod val="60000"/>
                    <a:lumOff val="40000"/>
                  </a:schemeClr>
                </a:solidFill>
              </a:rPr>
              <a:t>Housing Maintenance</a:t>
            </a:r>
          </a:p>
          <a:p>
            <a:pPr marL="971550" lvl="1" indent="-514350">
              <a:buFont typeface="+mj-lt"/>
              <a:buAutoNum type="arabicPeriod"/>
            </a:pPr>
            <a:r>
              <a:rPr lang="en-US" dirty="0">
                <a:solidFill>
                  <a:schemeClr val="accent4">
                    <a:lumMod val="60000"/>
                    <a:lumOff val="40000"/>
                  </a:schemeClr>
                </a:solidFill>
              </a:rPr>
              <a:t>HVAC</a:t>
            </a:r>
          </a:p>
          <a:p>
            <a:pPr marL="971550" lvl="1" indent="-514350">
              <a:buFont typeface="+mj-lt"/>
              <a:buAutoNum type="arabicPeriod"/>
            </a:pPr>
            <a:r>
              <a:rPr lang="en-US" dirty="0">
                <a:solidFill>
                  <a:schemeClr val="accent4">
                    <a:lumMod val="60000"/>
                    <a:lumOff val="40000"/>
                  </a:schemeClr>
                </a:solidFill>
              </a:rPr>
              <a:t>Custodial</a:t>
            </a:r>
          </a:p>
          <a:p>
            <a:pPr marL="971550" lvl="1" indent="-514350">
              <a:buFont typeface="+mj-lt"/>
              <a:buAutoNum type="arabicPeriod"/>
            </a:pPr>
            <a:r>
              <a:rPr lang="en-US" dirty="0">
                <a:solidFill>
                  <a:schemeClr val="accent4">
                    <a:lumMod val="60000"/>
                    <a:lumOff val="40000"/>
                  </a:schemeClr>
                </a:solidFill>
              </a:rPr>
              <a:t>Grounds</a:t>
            </a:r>
          </a:p>
          <a:p>
            <a:pPr marL="971550" lvl="1" indent="-514350">
              <a:buFont typeface="+mj-lt"/>
              <a:buAutoNum type="arabicPeriod"/>
            </a:pPr>
            <a:r>
              <a:rPr lang="en-US" dirty="0">
                <a:solidFill>
                  <a:schemeClr val="accent4">
                    <a:lumMod val="60000"/>
                    <a:lumOff val="40000"/>
                  </a:schemeClr>
                </a:solidFill>
              </a:rPr>
              <a:t>Distribution Services</a:t>
            </a:r>
          </a:p>
          <a:p>
            <a:pPr marL="971550" lvl="1" indent="-514350">
              <a:buFont typeface="+mj-lt"/>
              <a:buAutoNum type="arabicPeriod"/>
            </a:pPr>
            <a:r>
              <a:rPr lang="en-US" dirty="0">
                <a:solidFill>
                  <a:schemeClr val="accent4">
                    <a:lumMod val="60000"/>
                    <a:lumOff val="40000"/>
                  </a:schemeClr>
                </a:solidFill>
              </a:rPr>
              <a:t>Storeroom</a:t>
            </a:r>
          </a:p>
          <a:p>
            <a:pPr marL="971550" lvl="1" indent="-514350">
              <a:buFont typeface="+mj-lt"/>
              <a:buAutoNum type="arabicPeriod"/>
            </a:pPr>
            <a:r>
              <a:rPr lang="en-US" dirty="0">
                <a:solidFill>
                  <a:schemeClr val="accent4">
                    <a:lumMod val="60000"/>
                    <a:lumOff val="40000"/>
                  </a:schemeClr>
                </a:solidFill>
              </a:rPr>
              <a:t>All other departments</a:t>
            </a:r>
          </a:p>
        </p:txBody>
      </p:sp>
      <p:sp>
        <p:nvSpPr>
          <p:cNvPr id="4" name="Slide Number Placeholder 3"/>
          <p:cNvSpPr>
            <a:spLocks noGrp="1"/>
          </p:cNvSpPr>
          <p:nvPr>
            <p:ph type="sldNum" sz="quarter" idx="12"/>
          </p:nvPr>
        </p:nvSpPr>
        <p:spPr/>
        <p:txBody>
          <a:bodyPr/>
          <a:lstStyle/>
          <a:p>
            <a:fld id="{AF470CCA-2172-4504-AEAE-9DC47E71383B}" type="slidenum">
              <a:rPr lang="en-US" smtClean="0"/>
              <a:t>12</a:t>
            </a:fld>
            <a:endParaRPr lang="en-US"/>
          </a:p>
        </p:txBody>
      </p:sp>
    </p:spTree>
    <p:extLst>
      <p:ext uri="{BB962C8B-B14F-4D97-AF65-F5344CB8AC3E}">
        <p14:creationId xmlns:p14="http://schemas.microsoft.com/office/powerpoint/2010/main" val="4044976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Call-in:  how it works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Select the option for your department</a:t>
            </a:r>
          </a:p>
          <a:p>
            <a:r>
              <a:rPr lang="en-US" dirty="0">
                <a:solidFill>
                  <a:schemeClr val="accent4">
                    <a:lumMod val="60000"/>
                    <a:lumOff val="40000"/>
                  </a:schemeClr>
                </a:solidFill>
              </a:rPr>
              <a:t>Leave your message</a:t>
            </a:r>
          </a:p>
          <a:p>
            <a:r>
              <a:rPr lang="en-US" dirty="0">
                <a:solidFill>
                  <a:schemeClr val="accent4">
                    <a:lumMod val="60000"/>
                    <a:lumOff val="40000"/>
                  </a:schemeClr>
                </a:solidFill>
              </a:rPr>
              <a:t>Supervisors/Leads will:</a:t>
            </a:r>
          </a:p>
          <a:p>
            <a:pPr lvl="1"/>
            <a:r>
              <a:rPr lang="en-US" dirty="0">
                <a:solidFill>
                  <a:schemeClr val="accent4">
                    <a:lumMod val="60000"/>
                    <a:lumOff val="40000"/>
                  </a:schemeClr>
                </a:solidFill>
              </a:rPr>
              <a:t>Check the messages</a:t>
            </a:r>
          </a:p>
          <a:p>
            <a:pPr lvl="1"/>
            <a:r>
              <a:rPr lang="en-US" dirty="0">
                <a:solidFill>
                  <a:schemeClr val="accent4">
                    <a:lumMod val="60000"/>
                    <a:lumOff val="40000"/>
                  </a:schemeClr>
                </a:solidFill>
              </a:rPr>
              <a:t>Document any unscheduled absences or </a:t>
            </a:r>
            <a:r>
              <a:rPr lang="en-US" dirty="0" err="1">
                <a:solidFill>
                  <a:schemeClr val="accent4">
                    <a:lumMod val="60000"/>
                    <a:lumOff val="40000"/>
                  </a:schemeClr>
                </a:solidFill>
              </a:rPr>
              <a:t>tardies</a:t>
            </a:r>
            <a:endParaRPr lang="en-US" dirty="0">
              <a:solidFill>
                <a:schemeClr val="accent4">
                  <a:lumMod val="60000"/>
                  <a:lumOff val="40000"/>
                </a:schemeClr>
              </a:solidFill>
            </a:endParaRPr>
          </a:p>
          <a:p>
            <a:pPr lvl="1"/>
            <a:r>
              <a:rPr lang="en-US" dirty="0">
                <a:solidFill>
                  <a:schemeClr val="accent4">
                    <a:lumMod val="60000"/>
                    <a:lumOff val="40000"/>
                  </a:schemeClr>
                </a:solidFill>
              </a:rPr>
              <a:t>Track occurrences</a:t>
            </a:r>
          </a:p>
        </p:txBody>
      </p:sp>
      <p:sp>
        <p:nvSpPr>
          <p:cNvPr id="4" name="Slide Number Placeholder 3"/>
          <p:cNvSpPr>
            <a:spLocks noGrp="1"/>
          </p:cNvSpPr>
          <p:nvPr>
            <p:ph type="sldNum" sz="quarter" idx="12"/>
          </p:nvPr>
        </p:nvSpPr>
        <p:spPr/>
        <p:txBody>
          <a:bodyPr/>
          <a:lstStyle/>
          <a:p>
            <a:fld id="{AF470CCA-2172-4504-AEAE-9DC47E71383B}" type="slidenum">
              <a:rPr lang="en-US" smtClean="0"/>
              <a:t>13</a:t>
            </a:fld>
            <a:endParaRPr lang="en-US"/>
          </a:p>
        </p:txBody>
      </p:sp>
    </p:spTree>
    <p:extLst>
      <p:ext uri="{BB962C8B-B14F-4D97-AF65-F5344CB8AC3E}">
        <p14:creationId xmlns:p14="http://schemas.microsoft.com/office/powerpoint/2010/main" val="1295416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Call-in:  what to say</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Name</a:t>
            </a:r>
          </a:p>
          <a:p>
            <a:r>
              <a:rPr lang="en-US" dirty="0">
                <a:solidFill>
                  <a:schemeClr val="accent4">
                    <a:lumMod val="60000"/>
                    <a:lumOff val="40000"/>
                  </a:schemeClr>
                </a:solidFill>
              </a:rPr>
              <a:t>Reason for absence</a:t>
            </a:r>
          </a:p>
          <a:p>
            <a:pPr lvl="1"/>
            <a:r>
              <a:rPr lang="en-US" dirty="0">
                <a:solidFill>
                  <a:schemeClr val="accent4">
                    <a:lumMod val="60000"/>
                    <a:lumOff val="40000"/>
                  </a:schemeClr>
                </a:solidFill>
              </a:rPr>
              <a:t>Sick (must mention if it is FMLA)</a:t>
            </a:r>
          </a:p>
          <a:p>
            <a:pPr lvl="1"/>
            <a:r>
              <a:rPr lang="en-US" dirty="0">
                <a:solidFill>
                  <a:schemeClr val="accent4">
                    <a:lumMod val="60000"/>
                    <a:lumOff val="40000"/>
                  </a:schemeClr>
                </a:solidFill>
              </a:rPr>
              <a:t>Family Sick (must mention if it is FMLA)</a:t>
            </a:r>
          </a:p>
          <a:p>
            <a:pPr lvl="1"/>
            <a:r>
              <a:rPr lang="en-US" dirty="0">
                <a:solidFill>
                  <a:schemeClr val="accent4">
                    <a:lumMod val="60000"/>
                    <a:lumOff val="40000"/>
                  </a:schemeClr>
                </a:solidFill>
              </a:rPr>
              <a:t>Other (provide specific reason; must mention if it is related to an approved accommodation)</a:t>
            </a:r>
          </a:p>
          <a:p>
            <a:r>
              <a:rPr lang="en-US" dirty="0">
                <a:solidFill>
                  <a:schemeClr val="accent4">
                    <a:lumMod val="60000"/>
                    <a:lumOff val="40000"/>
                  </a:schemeClr>
                </a:solidFill>
              </a:rPr>
              <a:t>Expected date of return</a:t>
            </a:r>
          </a:p>
          <a:p>
            <a:r>
              <a:rPr lang="en-US" dirty="0">
                <a:solidFill>
                  <a:schemeClr val="accent4">
                    <a:lumMod val="60000"/>
                    <a:lumOff val="40000"/>
                  </a:schemeClr>
                </a:solidFill>
              </a:rPr>
              <a:t>Any urgent items the supervisor or department should be aware of</a:t>
            </a:r>
          </a:p>
          <a:p>
            <a:r>
              <a:rPr lang="en-US" dirty="0">
                <a:solidFill>
                  <a:schemeClr val="accent4">
                    <a:lumMod val="60000"/>
                    <a:lumOff val="40000"/>
                  </a:schemeClr>
                </a:solidFill>
              </a:rPr>
              <a:t>Number where you can be reached</a:t>
            </a:r>
          </a:p>
        </p:txBody>
      </p:sp>
      <p:sp>
        <p:nvSpPr>
          <p:cNvPr id="4" name="Slide Number Placeholder 3"/>
          <p:cNvSpPr>
            <a:spLocks noGrp="1"/>
          </p:cNvSpPr>
          <p:nvPr>
            <p:ph type="sldNum" sz="quarter" idx="12"/>
          </p:nvPr>
        </p:nvSpPr>
        <p:spPr/>
        <p:txBody>
          <a:bodyPr/>
          <a:lstStyle/>
          <a:p>
            <a:fld id="{AF470CCA-2172-4504-AEAE-9DC47E71383B}" type="slidenum">
              <a:rPr lang="en-US" smtClean="0"/>
              <a:t>14</a:t>
            </a:fld>
            <a:endParaRPr lang="en-US"/>
          </a:p>
        </p:txBody>
      </p:sp>
    </p:spTree>
    <p:extLst>
      <p:ext uri="{BB962C8B-B14F-4D97-AF65-F5344CB8AC3E}">
        <p14:creationId xmlns:p14="http://schemas.microsoft.com/office/powerpoint/2010/main" val="1607294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Call-in:  what to say</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solidFill>
                  <a:schemeClr val="accent4">
                    <a:lumMod val="60000"/>
                    <a:lumOff val="40000"/>
                  </a:schemeClr>
                </a:solidFill>
              </a:rPr>
              <a:t>This is Sally.  I am taking an FMLA sick day today.  I expect to be back at work tomorrow.  If you need anything, call me at 812-123-4567.</a:t>
            </a:r>
          </a:p>
          <a:p>
            <a:pPr marL="0" indent="0">
              <a:buNone/>
            </a:pPr>
            <a:endParaRPr lang="en-US" dirty="0">
              <a:solidFill>
                <a:schemeClr val="accent4">
                  <a:lumMod val="60000"/>
                  <a:lumOff val="40000"/>
                </a:schemeClr>
              </a:solidFill>
            </a:endParaRPr>
          </a:p>
          <a:p>
            <a:pPr marL="0" indent="0">
              <a:buNone/>
            </a:pPr>
            <a:r>
              <a:rPr lang="en-US" dirty="0">
                <a:solidFill>
                  <a:schemeClr val="accent4">
                    <a:lumMod val="60000"/>
                    <a:lumOff val="40000"/>
                  </a:schemeClr>
                </a:solidFill>
              </a:rPr>
              <a:t>This is Sally.  I woke up sick and need to stay home.  I’m supposed to be at leadership training today; will you please let them know I won’t be there?  Call me at 812-123-4567 if you need anything.  I’ll try to be back tomorrow, but will keep you posted.</a:t>
            </a:r>
          </a:p>
          <a:p>
            <a:pPr marL="0" indent="0">
              <a:buNone/>
            </a:pPr>
            <a:endParaRPr lang="en-US" dirty="0">
              <a:solidFill>
                <a:schemeClr val="accent4">
                  <a:lumMod val="60000"/>
                  <a:lumOff val="40000"/>
                </a:schemeClr>
              </a:solidFill>
            </a:endParaRPr>
          </a:p>
          <a:p>
            <a:pPr marL="0" indent="0">
              <a:buNone/>
            </a:pPr>
            <a:r>
              <a:rPr lang="en-US" dirty="0">
                <a:solidFill>
                  <a:schemeClr val="accent4">
                    <a:lumMod val="60000"/>
                    <a:lumOff val="40000"/>
                  </a:schemeClr>
                </a:solidFill>
              </a:rPr>
              <a:t>This is Sally.  My child is sick and has to stay home from school, so I am going to use family sick leave today. I hope to be back tomorrow.  Call me at 812-123-4567 if you need something.</a:t>
            </a:r>
          </a:p>
        </p:txBody>
      </p:sp>
      <p:sp>
        <p:nvSpPr>
          <p:cNvPr id="4" name="Slide Number Placeholder 3"/>
          <p:cNvSpPr>
            <a:spLocks noGrp="1"/>
          </p:cNvSpPr>
          <p:nvPr>
            <p:ph type="sldNum" sz="quarter" idx="12"/>
          </p:nvPr>
        </p:nvSpPr>
        <p:spPr/>
        <p:txBody>
          <a:bodyPr/>
          <a:lstStyle/>
          <a:p>
            <a:fld id="{AF470CCA-2172-4504-AEAE-9DC47E71383B}" type="slidenum">
              <a:rPr lang="en-US" smtClean="0"/>
              <a:t>15</a:t>
            </a:fld>
            <a:endParaRPr lang="en-US"/>
          </a:p>
        </p:txBody>
      </p:sp>
    </p:spTree>
    <p:extLst>
      <p:ext uri="{BB962C8B-B14F-4D97-AF65-F5344CB8AC3E}">
        <p14:creationId xmlns:p14="http://schemas.microsoft.com/office/powerpoint/2010/main" val="3486123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Call-in:  documentation</a:t>
            </a:r>
            <a:endParaRPr lang="en-US" dirty="0"/>
          </a:p>
        </p:txBody>
      </p:sp>
      <p:sp>
        <p:nvSpPr>
          <p:cNvPr id="5" name="Slide Number Placeholder 4"/>
          <p:cNvSpPr>
            <a:spLocks noGrp="1"/>
          </p:cNvSpPr>
          <p:nvPr>
            <p:ph type="sldNum" sz="quarter" idx="12"/>
          </p:nvPr>
        </p:nvSpPr>
        <p:spPr/>
        <p:txBody>
          <a:bodyPr/>
          <a:lstStyle/>
          <a:p>
            <a:fld id="{AF470CCA-2172-4504-AEAE-9DC47E71383B}" type="slidenum">
              <a:rPr lang="en-US" smtClean="0"/>
              <a:t>16</a:t>
            </a:fld>
            <a:endParaRPr lang="en-US" dirty="0"/>
          </a:p>
        </p:txBody>
      </p:sp>
      <p:sp>
        <p:nvSpPr>
          <p:cNvPr id="7" name="Content Placeholder 6"/>
          <p:cNvSpPr>
            <a:spLocks noGrp="1"/>
          </p:cNvSpPr>
          <p:nvPr>
            <p:ph idx="1"/>
          </p:nvPr>
        </p:nvSpPr>
        <p:spPr/>
        <p:txBody>
          <a:bodyPr/>
          <a:lstStyle/>
          <a:p>
            <a:r>
              <a:rPr lang="en-US" dirty="0">
                <a:solidFill>
                  <a:schemeClr val="accent4">
                    <a:lumMod val="60000"/>
                    <a:lumOff val="40000"/>
                  </a:schemeClr>
                </a:solidFill>
              </a:rPr>
              <a:t>Supervisors and/or Leads will track unscheduled absences and </a:t>
            </a:r>
            <a:r>
              <a:rPr lang="en-US" dirty="0" err="1">
                <a:solidFill>
                  <a:schemeClr val="accent4">
                    <a:lumMod val="60000"/>
                    <a:lumOff val="40000"/>
                  </a:schemeClr>
                </a:solidFill>
              </a:rPr>
              <a:t>tardies</a:t>
            </a:r>
            <a:endParaRPr lang="en-US" dirty="0">
              <a:solidFill>
                <a:schemeClr val="accent4">
                  <a:lumMod val="60000"/>
                  <a:lumOff val="40000"/>
                </a:schemeClr>
              </a:solidFill>
            </a:endParaRPr>
          </a:p>
        </p:txBody>
      </p:sp>
      <p:pic>
        <p:nvPicPr>
          <p:cNvPr id="9" name="Picture 8"/>
          <p:cNvPicPr>
            <a:picLocks noChangeAspect="1"/>
          </p:cNvPicPr>
          <p:nvPr/>
        </p:nvPicPr>
        <p:blipFill>
          <a:blip r:embed="rId3"/>
          <a:stretch>
            <a:fillRect/>
          </a:stretch>
        </p:blipFill>
        <p:spPr>
          <a:xfrm>
            <a:off x="3908907" y="2612731"/>
            <a:ext cx="3904673" cy="3350461"/>
          </a:xfrm>
          <a:prstGeom prst="rect">
            <a:avLst/>
          </a:prstGeom>
        </p:spPr>
      </p:pic>
    </p:spTree>
    <p:extLst>
      <p:ext uri="{BB962C8B-B14F-4D97-AF65-F5344CB8AC3E}">
        <p14:creationId xmlns:p14="http://schemas.microsoft.com/office/powerpoint/2010/main" val="2597752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a:t>
            </a:r>
          </a:p>
        </p:txBody>
      </p:sp>
      <p:sp>
        <p:nvSpPr>
          <p:cNvPr id="3" name="Content Placeholder 2"/>
          <p:cNvSpPr>
            <a:spLocks noGrp="1"/>
          </p:cNvSpPr>
          <p:nvPr>
            <p:ph idx="1"/>
          </p:nvPr>
        </p:nvSpPr>
        <p:spPr/>
        <p:txBody>
          <a:bodyPr>
            <a:normAutofit fontScale="92500" lnSpcReduction="10000"/>
          </a:bodyPr>
          <a:lstStyle/>
          <a:p>
            <a:r>
              <a:rPr lang="en-US" dirty="0">
                <a:solidFill>
                  <a:schemeClr val="accent4">
                    <a:lumMod val="60000"/>
                    <a:lumOff val="40000"/>
                  </a:schemeClr>
                </a:solidFill>
              </a:rPr>
              <a:t>Each time an employee has an unscheduled absence, is tardy, or fails to report to work, the employee will accrue </a:t>
            </a:r>
            <a:r>
              <a:rPr lang="en-US" b="1" dirty="0">
                <a:solidFill>
                  <a:schemeClr val="accent4">
                    <a:lumMod val="60000"/>
                    <a:lumOff val="40000"/>
                  </a:schemeClr>
                </a:solidFill>
              </a:rPr>
              <a:t>one (1) occurrence  </a:t>
            </a:r>
          </a:p>
          <a:p>
            <a:r>
              <a:rPr lang="en-US" dirty="0">
                <a:solidFill>
                  <a:schemeClr val="accent4">
                    <a:lumMod val="60000"/>
                    <a:lumOff val="40000"/>
                  </a:schemeClr>
                </a:solidFill>
              </a:rPr>
              <a:t>Four (4) or more occurrences in a quarter is considered excessive</a:t>
            </a:r>
          </a:p>
          <a:p>
            <a:r>
              <a:rPr lang="en-US" dirty="0">
                <a:solidFill>
                  <a:schemeClr val="accent4">
                    <a:lumMod val="60000"/>
                    <a:lumOff val="40000"/>
                  </a:schemeClr>
                </a:solidFill>
              </a:rPr>
              <a:t>Occurrences will be tracked on a quarterly basis</a:t>
            </a:r>
          </a:p>
          <a:p>
            <a:pPr lvl="1"/>
            <a:r>
              <a:rPr lang="en-US" dirty="0">
                <a:solidFill>
                  <a:schemeClr val="accent4">
                    <a:lumMod val="60000"/>
                    <a:lumOff val="40000"/>
                  </a:schemeClr>
                </a:solidFill>
              </a:rPr>
              <a:t>Quarter 1: January, February, March</a:t>
            </a:r>
          </a:p>
          <a:p>
            <a:pPr lvl="1"/>
            <a:r>
              <a:rPr lang="en-US" dirty="0">
                <a:solidFill>
                  <a:schemeClr val="accent4">
                    <a:lumMod val="60000"/>
                    <a:lumOff val="40000"/>
                  </a:schemeClr>
                </a:solidFill>
              </a:rPr>
              <a:t>Quarter 2: April, May, June</a:t>
            </a:r>
          </a:p>
          <a:p>
            <a:pPr lvl="1"/>
            <a:r>
              <a:rPr lang="en-US" dirty="0">
                <a:solidFill>
                  <a:schemeClr val="accent4">
                    <a:lumMod val="60000"/>
                    <a:lumOff val="40000"/>
                  </a:schemeClr>
                </a:solidFill>
              </a:rPr>
              <a:t>Quarter 3: July, August, September</a:t>
            </a:r>
          </a:p>
          <a:p>
            <a:pPr lvl="1"/>
            <a:r>
              <a:rPr lang="en-US" dirty="0">
                <a:solidFill>
                  <a:schemeClr val="accent4">
                    <a:lumMod val="60000"/>
                    <a:lumOff val="40000"/>
                  </a:schemeClr>
                </a:solidFill>
              </a:rPr>
              <a:t>Quarter 4:  October, November, December</a:t>
            </a:r>
          </a:p>
          <a:p>
            <a:r>
              <a:rPr lang="en-US" dirty="0">
                <a:solidFill>
                  <a:schemeClr val="accent4">
                    <a:lumMod val="60000"/>
                    <a:lumOff val="40000"/>
                  </a:schemeClr>
                </a:solidFill>
              </a:rPr>
              <a:t>An absence that spans multiple days for the same reason will be counted as one (1) occurrence</a:t>
            </a:r>
          </a:p>
          <a:p>
            <a:pPr lvl="1"/>
            <a:r>
              <a:rPr lang="en-US" dirty="0">
                <a:solidFill>
                  <a:schemeClr val="accent4">
                    <a:lumMod val="60000"/>
                    <a:lumOff val="40000"/>
                  </a:schemeClr>
                </a:solidFill>
              </a:rPr>
              <a:t>Example:  you have the flu and miss 3 days of work.  The 3 absences will count as 1 occurrence.</a:t>
            </a:r>
          </a:p>
        </p:txBody>
      </p:sp>
      <p:sp>
        <p:nvSpPr>
          <p:cNvPr id="4" name="Slide Number Placeholder 3"/>
          <p:cNvSpPr>
            <a:spLocks noGrp="1"/>
          </p:cNvSpPr>
          <p:nvPr>
            <p:ph type="sldNum" sz="quarter" idx="12"/>
          </p:nvPr>
        </p:nvSpPr>
        <p:spPr/>
        <p:txBody>
          <a:bodyPr/>
          <a:lstStyle/>
          <a:p>
            <a:fld id="{AF470CCA-2172-4504-AEAE-9DC47E71383B}" type="slidenum">
              <a:rPr lang="en-US" smtClean="0"/>
              <a:t>17</a:t>
            </a:fld>
            <a:endParaRPr lang="en-US"/>
          </a:p>
        </p:txBody>
      </p:sp>
    </p:spTree>
    <p:extLst>
      <p:ext uri="{BB962C8B-B14F-4D97-AF65-F5344CB8AC3E}">
        <p14:creationId xmlns:p14="http://schemas.microsoft.com/office/powerpoint/2010/main" val="4109059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No occurrences will be recorded for scheduled, pre-approved absences OR protected leave</a:t>
            </a:r>
          </a:p>
          <a:p>
            <a:pPr lvl="1"/>
            <a:r>
              <a:rPr lang="en-US" dirty="0">
                <a:solidFill>
                  <a:schemeClr val="accent4">
                    <a:lumMod val="60000"/>
                    <a:lumOff val="40000"/>
                  </a:schemeClr>
                </a:solidFill>
              </a:rPr>
              <a:t>Vacation requested and approved in advance</a:t>
            </a:r>
          </a:p>
          <a:p>
            <a:pPr lvl="1"/>
            <a:r>
              <a:rPr lang="en-US" dirty="0">
                <a:solidFill>
                  <a:schemeClr val="accent4">
                    <a:lumMod val="60000"/>
                    <a:lumOff val="40000"/>
                  </a:schemeClr>
                </a:solidFill>
              </a:rPr>
              <a:t>Sick leave requested and approved in advance (e.g., medical/dentist appt.)</a:t>
            </a:r>
          </a:p>
          <a:p>
            <a:pPr lvl="1"/>
            <a:r>
              <a:rPr lang="en-US" dirty="0">
                <a:solidFill>
                  <a:schemeClr val="accent4">
                    <a:lumMod val="60000"/>
                    <a:lumOff val="40000"/>
                  </a:schemeClr>
                </a:solidFill>
              </a:rPr>
              <a:t>FMLA absences</a:t>
            </a:r>
          </a:p>
          <a:p>
            <a:pPr lvl="1"/>
            <a:r>
              <a:rPr lang="en-US" dirty="0">
                <a:solidFill>
                  <a:schemeClr val="accent4">
                    <a:lumMod val="60000"/>
                    <a:lumOff val="40000"/>
                  </a:schemeClr>
                </a:solidFill>
              </a:rPr>
              <a:t>Absences related to an approved accommodation</a:t>
            </a:r>
          </a:p>
          <a:p>
            <a:pPr lvl="1"/>
            <a:r>
              <a:rPr lang="en-US" dirty="0">
                <a:solidFill>
                  <a:schemeClr val="accent4">
                    <a:lumMod val="60000"/>
                    <a:lumOff val="40000"/>
                  </a:schemeClr>
                </a:solidFill>
              </a:rPr>
              <a:t>Occupational illness or injury (workers’ compensation)</a:t>
            </a:r>
          </a:p>
          <a:p>
            <a:pPr lvl="1"/>
            <a:r>
              <a:rPr lang="en-US" dirty="0">
                <a:solidFill>
                  <a:schemeClr val="accent4">
                    <a:lumMod val="60000"/>
                    <a:lumOff val="40000"/>
                  </a:schemeClr>
                </a:solidFill>
              </a:rPr>
              <a:t>Military leave</a:t>
            </a:r>
          </a:p>
          <a:p>
            <a:pPr lvl="1"/>
            <a:r>
              <a:rPr lang="en-US" dirty="0">
                <a:solidFill>
                  <a:schemeClr val="accent4">
                    <a:lumMod val="60000"/>
                    <a:lumOff val="40000"/>
                  </a:schemeClr>
                </a:solidFill>
              </a:rPr>
              <a:t>Bereavement leave</a:t>
            </a:r>
          </a:p>
          <a:p>
            <a:pPr lvl="1"/>
            <a:r>
              <a:rPr lang="en-US" dirty="0">
                <a:solidFill>
                  <a:schemeClr val="accent4">
                    <a:lumMod val="60000"/>
                    <a:lumOff val="40000"/>
                  </a:schemeClr>
                </a:solidFill>
              </a:rPr>
              <a:t>Jury duty</a:t>
            </a:r>
          </a:p>
        </p:txBody>
      </p:sp>
      <p:sp>
        <p:nvSpPr>
          <p:cNvPr id="4" name="Slide Number Placeholder 3"/>
          <p:cNvSpPr>
            <a:spLocks noGrp="1"/>
          </p:cNvSpPr>
          <p:nvPr>
            <p:ph type="sldNum" sz="quarter" idx="12"/>
          </p:nvPr>
        </p:nvSpPr>
        <p:spPr/>
        <p:txBody>
          <a:bodyPr/>
          <a:lstStyle/>
          <a:p>
            <a:fld id="{AF470CCA-2172-4504-AEAE-9DC47E71383B}" type="slidenum">
              <a:rPr lang="en-US" smtClean="0"/>
              <a:t>18</a:t>
            </a:fld>
            <a:endParaRPr lang="en-US"/>
          </a:p>
        </p:txBody>
      </p:sp>
    </p:spTree>
    <p:extLst>
      <p:ext uri="{BB962C8B-B14F-4D97-AF65-F5344CB8AC3E}">
        <p14:creationId xmlns:p14="http://schemas.microsoft.com/office/powerpoint/2010/main" val="933578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a:t>
            </a:r>
          </a:p>
        </p:txBody>
      </p:sp>
      <p:sp>
        <p:nvSpPr>
          <p:cNvPr id="3" name="Slide Number Placeholder 2"/>
          <p:cNvSpPr>
            <a:spLocks noGrp="1"/>
          </p:cNvSpPr>
          <p:nvPr>
            <p:ph type="sldNum" sz="quarter" idx="12"/>
          </p:nvPr>
        </p:nvSpPr>
        <p:spPr/>
        <p:txBody>
          <a:bodyPr/>
          <a:lstStyle/>
          <a:p>
            <a:fld id="{AF470CCA-2172-4504-AEAE-9DC47E71383B}" type="slidenum">
              <a:rPr lang="en-US" smtClean="0"/>
              <a:t>19</a:t>
            </a:fld>
            <a:endParaRPr lang="en-US"/>
          </a:p>
        </p:txBody>
      </p:sp>
      <p:sp>
        <p:nvSpPr>
          <p:cNvPr id="5" name="Content Placeholder 4"/>
          <p:cNvSpPr>
            <a:spLocks noGrp="1"/>
          </p:cNvSpPr>
          <p:nvPr>
            <p:ph idx="1"/>
          </p:nvPr>
        </p:nvSpPr>
        <p:spPr/>
        <p:txBody>
          <a:bodyPr/>
          <a:lstStyle/>
          <a:p>
            <a:endParaRPr lang="en-US" dirty="0">
              <a:solidFill>
                <a:schemeClr val="accent4">
                  <a:lumMod val="60000"/>
                  <a:lumOff val="40000"/>
                </a:schemeClr>
              </a:solidFill>
            </a:endParaRPr>
          </a:p>
          <a:p>
            <a:endParaRPr lang="en-US" dirty="0">
              <a:solidFill>
                <a:schemeClr val="accent4">
                  <a:lumMod val="60000"/>
                  <a:lumOff val="40000"/>
                </a:schemeClr>
              </a:solidFill>
            </a:endParaRPr>
          </a:p>
          <a:p>
            <a:endParaRPr lang="en-US" dirty="0">
              <a:solidFill>
                <a:schemeClr val="accent4">
                  <a:lumMod val="60000"/>
                  <a:lumOff val="40000"/>
                </a:schemeClr>
              </a:solidFill>
            </a:endParaRPr>
          </a:p>
          <a:p>
            <a:endParaRPr lang="en-US" dirty="0">
              <a:solidFill>
                <a:schemeClr val="accent4">
                  <a:lumMod val="60000"/>
                  <a:lumOff val="40000"/>
                </a:schemeClr>
              </a:solidFill>
            </a:endParaRPr>
          </a:p>
          <a:p>
            <a:endParaRPr lang="en-US" dirty="0">
              <a:solidFill>
                <a:schemeClr val="accent4">
                  <a:lumMod val="60000"/>
                  <a:lumOff val="40000"/>
                </a:schemeClr>
              </a:solidFill>
            </a:endParaRPr>
          </a:p>
          <a:p>
            <a:pPr marL="0" indent="0">
              <a:buNone/>
            </a:pPr>
            <a:r>
              <a:rPr lang="en-US" dirty="0">
                <a:solidFill>
                  <a:schemeClr val="accent4">
                    <a:lumMod val="60000"/>
                    <a:lumOff val="40000"/>
                  </a:schemeClr>
                </a:solidFill>
              </a:rPr>
              <a:t>Once an employee has accrued four (4) occurrences within one quarter, the supervisor will notify the Associate Director of FOP and HR</a:t>
            </a:r>
          </a:p>
        </p:txBody>
      </p:sp>
      <p:graphicFrame>
        <p:nvGraphicFramePr>
          <p:cNvPr id="6" name="Content Placeholder 3"/>
          <p:cNvGraphicFramePr>
            <a:graphicFrameLocks/>
          </p:cNvGraphicFramePr>
          <p:nvPr>
            <p:extLst>
              <p:ext uri="{D42A27DB-BD31-4B8C-83A1-F6EECF244321}">
                <p14:modId xmlns:p14="http://schemas.microsoft.com/office/powerpoint/2010/main" val="1161149682"/>
              </p:ext>
            </p:extLst>
          </p:nvPr>
        </p:nvGraphicFramePr>
        <p:xfrm>
          <a:off x="838200" y="1825625"/>
          <a:ext cx="10515600" cy="18542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729794381"/>
                    </a:ext>
                  </a:extLst>
                </a:gridCol>
                <a:gridCol w="5257800">
                  <a:extLst>
                    <a:ext uri="{9D8B030D-6E8A-4147-A177-3AD203B41FA5}">
                      <a16:colId xmlns:a16="http://schemas.microsoft.com/office/drawing/2014/main" val="2467297064"/>
                    </a:ext>
                  </a:extLst>
                </a:gridCol>
              </a:tblGrid>
              <a:tr h="370840">
                <a:tc>
                  <a:txBody>
                    <a:bodyPr/>
                    <a:lstStyle/>
                    <a:p>
                      <a:r>
                        <a:rPr lang="en-US" dirty="0"/>
                        <a:t>Occurrence</a:t>
                      </a:r>
                    </a:p>
                  </a:txBody>
                  <a:tcPr/>
                </a:tc>
                <a:tc>
                  <a:txBody>
                    <a:bodyPr/>
                    <a:lstStyle/>
                    <a:p>
                      <a:r>
                        <a:rPr lang="en-US" dirty="0"/>
                        <a:t>Discipline Step and Action</a:t>
                      </a:r>
                    </a:p>
                  </a:txBody>
                  <a:tcPr/>
                </a:tc>
                <a:extLst>
                  <a:ext uri="{0D108BD9-81ED-4DB2-BD59-A6C34878D82A}">
                    <a16:rowId xmlns:a16="http://schemas.microsoft.com/office/drawing/2014/main" val="3121634846"/>
                  </a:ext>
                </a:extLst>
              </a:tr>
              <a:tr h="370840">
                <a:tc>
                  <a:txBody>
                    <a:bodyPr/>
                    <a:lstStyle/>
                    <a:p>
                      <a:r>
                        <a:rPr lang="en-US" dirty="0"/>
                        <a:t>4 occurrences in a quarter</a:t>
                      </a:r>
                    </a:p>
                  </a:txBody>
                  <a:tcPr/>
                </a:tc>
                <a:tc>
                  <a:txBody>
                    <a:bodyPr/>
                    <a:lstStyle/>
                    <a:p>
                      <a:r>
                        <a:rPr lang="en-US" dirty="0"/>
                        <a:t>Step 1:  Verbal Counseling</a:t>
                      </a:r>
                    </a:p>
                  </a:txBody>
                  <a:tcPr/>
                </a:tc>
                <a:extLst>
                  <a:ext uri="{0D108BD9-81ED-4DB2-BD59-A6C34878D82A}">
                    <a16:rowId xmlns:a16="http://schemas.microsoft.com/office/drawing/2014/main" val="2101282433"/>
                  </a:ext>
                </a:extLst>
              </a:tr>
              <a:tr h="370840">
                <a:tc>
                  <a:txBody>
                    <a:bodyPr/>
                    <a:lstStyle/>
                    <a:p>
                      <a:r>
                        <a:rPr lang="en-US" dirty="0"/>
                        <a:t>6 occurrences in a quarter</a:t>
                      </a:r>
                    </a:p>
                  </a:txBody>
                  <a:tcPr/>
                </a:tc>
                <a:tc>
                  <a:txBody>
                    <a:bodyPr/>
                    <a:lstStyle/>
                    <a:p>
                      <a:r>
                        <a:rPr lang="en-US" dirty="0"/>
                        <a:t>Step 2:  Written Warning</a:t>
                      </a:r>
                    </a:p>
                  </a:txBody>
                  <a:tcPr/>
                </a:tc>
                <a:extLst>
                  <a:ext uri="{0D108BD9-81ED-4DB2-BD59-A6C34878D82A}">
                    <a16:rowId xmlns:a16="http://schemas.microsoft.com/office/drawing/2014/main" val="3645233145"/>
                  </a:ext>
                </a:extLst>
              </a:tr>
              <a:tr h="370840">
                <a:tc>
                  <a:txBody>
                    <a:bodyPr/>
                    <a:lstStyle/>
                    <a:p>
                      <a:r>
                        <a:rPr lang="en-US" dirty="0"/>
                        <a:t>8 occurrences in a quarter</a:t>
                      </a:r>
                    </a:p>
                  </a:txBody>
                  <a:tcPr/>
                </a:tc>
                <a:tc>
                  <a:txBody>
                    <a:bodyPr/>
                    <a:lstStyle/>
                    <a:p>
                      <a:r>
                        <a:rPr lang="en-US" dirty="0"/>
                        <a:t>Step 3:</a:t>
                      </a:r>
                      <a:r>
                        <a:rPr lang="en-US" baseline="0" dirty="0"/>
                        <a:t>  Last and Final Warning</a:t>
                      </a:r>
                      <a:endParaRPr lang="en-US" dirty="0"/>
                    </a:p>
                  </a:txBody>
                  <a:tcPr/>
                </a:tc>
                <a:extLst>
                  <a:ext uri="{0D108BD9-81ED-4DB2-BD59-A6C34878D82A}">
                    <a16:rowId xmlns:a16="http://schemas.microsoft.com/office/drawing/2014/main" val="212114281"/>
                  </a:ext>
                </a:extLst>
              </a:tr>
              <a:tr h="370840">
                <a:tc>
                  <a:txBody>
                    <a:bodyPr/>
                    <a:lstStyle/>
                    <a:p>
                      <a:r>
                        <a:rPr lang="en-US" dirty="0"/>
                        <a:t>10 occurrences in a quarter</a:t>
                      </a:r>
                    </a:p>
                  </a:txBody>
                  <a:tcPr/>
                </a:tc>
                <a:tc>
                  <a:txBody>
                    <a:bodyPr/>
                    <a:lstStyle/>
                    <a:p>
                      <a:r>
                        <a:rPr lang="en-US" dirty="0"/>
                        <a:t>Step 4:  Recommend Termination</a:t>
                      </a:r>
                    </a:p>
                  </a:txBody>
                  <a:tcPr/>
                </a:tc>
                <a:extLst>
                  <a:ext uri="{0D108BD9-81ED-4DB2-BD59-A6C34878D82A}">
                    <a16:rowId xmlns:a16="http://schemas.microsoft.com/office/drawing/2014/main" val="2112229101"/>
                  </a:ext>
                </a:extLst>
              </a:tr>
            </a:tbl>
          </a:graphicData>
        </a:graphic>
      </p:graphicFrame>
    </p:spTree>
    <p:extLst>
      <p:ext uri="{BB962C8B-B14F-4D97-AF65-F5344CB8AC3E}">
        <p14:creationId xmlns:p14="http://schemas.microsoft.com/office/powerpoint/2010/main" val="1902929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Accommodation Statement</a:t>
            </a:r>
          </a:p>
        </p:txBody>
      </p:sp>
      <p:sp>
        <p:nvSpPr>
          <p:cNvPr id="3" name="Content Placeholder 2"/>
          <p:cNvSpPr>
            <a:spLocks noGrp="1"/>
          </p:cNvSpPr>
          <p:nvPr>
            <p:ph idx="1"/>
          </p:nvPr>
        </p:nvSpPr>
        <p:spPr/>
        <p:txBody>
          <a:bodyPr/>
          <a:lstStyle/>
          <a:p>
            <a:pPr marL="0" indent="0" algn="just">
              <a:buNone/>
            </a:pPr>
            <a:r>
              <a:rPr lang="en-US" dirty="0">
                <a:solidFill>
                  <a:schemeClr val="accent4">
                    <a:lumMod val="60000"/>
                    <a:lumOff val="40000"/>
                  </a:schemeClr>
                </a:solidFill>
              </a:rPr>
              <a:t>It is the intent of the University to comply with all applicable federal, state, and local laws as amended, including but not limited to:  the Family Medical Leave Act (FMLA) of 1993, the Americans with Disabilities Act (ADA) of 1990, and Section 504 of the Rehabilitation Act of 1973.  Employees who believe that they may require and qualify for attendance flexibility and/or excused absences under the FMLA, ADA/504, or any other accommodation are invited to communicate their needs to Human Resources.  Such requests for an exception to this attendance policy will be evaluated on an individual, case-by-case basis and may require the employee to provide Human Resources with supporting documentation.</a:t>
            </a:r>
          </a:p>
        </p:txBody>
      </p:sp>
      <p:sp>
        <p:nvSpPr>
          <p:cNvPr id="4" name="Slide Number Placeholder 3"/>
          <p:cNvSpPr>
            <a:spLocks noGrp="1"/>
          </p:cNvSpPr>
          <p:nvPr>
            <p:ph type="sldNum" sz="quarter" idx="12"/>
          </p:nvPr>
        </p:nvSpPr>
        <p:spPr/>
        <p:txBody>
          <a:bodyPr/>
          <a:lstStyle/>
          <a:p>
            <a:fld id="{AF470CCA-2172-4504-AEAE-9DC47E71383B}" type="slidenum">
              <a:rPr lang="en-US" smtClean="0"/>
              <a:t>2</a:t>
            </a:fld>
            <a:endParaRPr lang="en-US"/>
          </a:p>
        </p:txBody>
      </p:sp>
    </p:spTree>
    <p:extLst>
      <p:ext uri="{BB962C8B-B14F-4D97-AF65-F5344CB8AC3E}">
        <p14:creationId xmlns:p14="http://schemas.microsoft.com/office/powerpoint/2010/main" val="4083496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a:t>
            </a:r>
          </a:p>
        </p:txBody>
      </p:sp>
      <p:sp>
        <p:nvSpPr>
          <p:cNvPr id="3" name="Slide Number Placeholder 2"/>
          <p:cNvSpPr>
            <a:spLocks noGrp="1"/>
          </p:cNvSpPr>
          <p:nvPr>
            <p:ph type="sldNum" sz="quarter" idx="12"/>
          </p:nvPr>
        </p:nvSpPr>
        <p:spPr/>
        <p:txBody>
          <a:bodyPr/>
          <a:lstStyle/>
          <a:p>
            <a:fld id="{AF470CCA-2172-4504-AEAE-9DC47E71383B}" type="slidenum">
              <a:rPr lang="en-US" smtClean="0"/>
              <a:t>20</a:t>
            </a:fld>
            <a:endParaRPr lang="en-US"/>
          </a:p>
        </p:txBody>
      </p:sp>
      <p:sp>
        <p:nvSpPr>
          <p:cNvPr id="5" name="Content Placeholder 4"/>
          <p:cNvSpPr>
            <a:spLocks noGrp="1"/>
          </p:cNvSpPr>
          <p:nvPr>
            <p:ph idx="1"/>
          </p:nvPr>
        </p:nvSpPr>
        <p:spPr/>
        <p:txBody>
          <a:bodyPr/>
          <a:lstStyle/>
          <a:p>
            <a:r>
              <a:rPr lang="en-US" dirty="0">
                <a:solidFill>
                  <a:schemeClr val="accent4">
                    <a:lumMod val="60000"/>
                    <a:lumOff val="40000"/>
                  </a:schemeClr>
                </a:solidFill>
              </a:rPr>
              <a:t>If an employee has been previously disciplined under the University’s Progressive Discipline Policy for any reason, the totality of the circumstances will be assessed when determining further action</a:t>
            </a:r>
          </a:p>
          <a:p>
            <a:pPr lvl="1"/>
            <a:endParaRPr lang="en-US" dirty="0">
              <a:solidFill>
                <a:schemeClr val="accent4">
                  <a:lumMod val="60000"/>
                  <a:lumOff val="40000"/>
                </a:schemeClr>
              </a:solidFill>
            </a:endParaRPr>
          </a:p>
          <a:p>
            <a:pPr marL="457200" lvl="1" indent="0">
              <a:buNone/>
            </a:pPr>
            <a:r>
              <a:rPr lang="en-US" dirty="0">
                <a:solidFill>
                  <a:schemeClr val="accent4">
                    <a:lumMod val="60000"/>
                    <a:lumOff val="40000"/>
                  </a:schemeClr>
                </a:solidFill>
              </a:rPr>
              <a:t>Example:  employee has a Written Warning on file for Unprofessional Behavior and then accrues 6 attendance occurrences within one quarter.</a:t>
            </a:r>
          </a:p>
        </p:txBody>
      </p:sp>
    </p:spTree>
    <p:extLst>
      <p:ext uri="{BB962C8B-B14F-4D97-AF65-F5344CB8AC3E}">
        <p14:creationId xmlns:p14="http://schemas.microsoft.com/office/powerpoint/2010/main" val="1637187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 Example 1</a:t>
            </a:r>
          </a:p>
        </p:txBody>
      </p:sp>
      <p:sp>
        <p:nvSpPr>
          <p:cNvPr id="3" name="Content Placeholder 2"/>
          <p:cNvSpPr>
            <a:spLocks noGrp="1"/>
          </p:cNvSpPr>
          <p:nvPr>
            <p:ph idx="1"/>
          </p:nvPr>
        </p:nvSpPr>
        <p:spPr>
          <a:xfrm>
            <a:off x="838200" y="1825625"/>
            <a:ext cx="10515600" cy="984077"/>
          </a:xfrm>
        </p:spPr>
        <p:txBody>
          <a:bodyPr/>
          <a:lstStyle/>
          <a:p>
            <a:r>
              <a:rPr lang="en-US" dirty="0">
                <a:solidFill>
                  <a:schemeClr val="accent4">
                    <a:lumMod val="60000"/>
                    <a:lumOff val="40000"/>
                  </a:schemeClr>
                </a:solidFill>
              </a:rPr>
              <a:t>Attendance-related discipline will remain on an employee’s record for 12 months and will drop a level 12 months after the last action</a:t>
            </a:r>
          </a:p>
        </p:txBody>
      </p:sp>
      <p:graphicFrame>
        <p:nvGraphicFramePr>
          <p:cNvPr id="4" name="Table 3"/>
          <p:cNvGraphicFramePr>
            <a:graphicFrameLocks noGrp="1"/>
          </p:cNvGraphicFramePr>
          <p:nvPr>
            <p:extLst>
              <p:ext uri="{D42A27DB-BD31-4B8C-83A1-F6EECF244321}">
                <p14:modId xmlns:p14="http://schemas.microsoft.com/office/powerpoint/2010/main" val="2938518678"/>
              </p:ext>
            </p:extLst>
          </p:nvPr>
        </p:nvGraphicFramePr>
        <p:xfrm>
          <a:off x="1325418" y="2731344"/>
          <a:ext cx="8658167" cy="301752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3309272">
                  <a:extLst>
                    <a:ext uri="{9D8B030D-6E8A-4147-A177-3AD203B41FA5}">
                      <a16:colId xmlns:a16="http://schemas.microsoft.com/office/drawing/2014/main" val="3718609332"/>
                    </a:ext>
                  </a:extLst>
                </a:gridCol>
              </a:tblGrid>
              <a:tr h="370840">
                <a:tc>
                  <a:txBody>
                    <a:bodyPr/>
                    <a:lstStyle/>
                    <a:p>
                      <a:r>
                        <a:rPr lang="en-US" dirty="0"/>
                        <a:t>Quarter</a:t>
                      </a:r>
                    </a:p>
                  </a:txBody>
                  <a:tcPr/>
                </a:tc>
                <a:tc>
                  <a:txBody>
                    <a:bodyPr/>
                    <a:lstStyle/>
                    <a:p>
                      <a:r>
                        <a:rPr lang="en-US" dirty="0"/>
                        <a:t>Occurrence</a:t>
                      </a:r>
                    </a:p>
                  </a:txBody>
                  <a:tcPr/>
                </a:tc>
                <a:tc>
                  <a:txBody>
                    <a:bodyPr/>
                    <a:lstStyle/>
                    <a:p>
                      <a:r>
                        <a:rPr lang="en-US" dirty="0"/>
                        <a:t>Action</a:t>
                      </a:r>
                    </a:p>
                  </a:txBody>
                  <a:tcPr/>
                </a:tc>
                <a:extLst>
                  <a:ext uri="{0D108BD9-81ED-4DB2-BD59-A6C34878D82A}">
                    <a16:rowId xmlns:a16="http://schemas.microsoft.com/office/drawing/2014/main" val="694844396"/>
                  </a:ext>
                </a:extLst>
              </a:tr>
              <a:tr h="370840">
                <a:tc>
                  <a:txBody>
                    <a:bodyPr/>
                    <a:lstStyle/>
                    <a:p>
                      <a:r>
                        <a:rPr lang="en-US" dirty="0"/>
                        <a:t>January, February, March 2018</a:t>
                      </a:r>
                    </a:p>
                  </a:txBody>
                  <a:tcPr/>
                </a:tc>
                <a:tc>
                  <a:txBody>
                    <a:bodyPr/>
                    <a:lstStyle/>
                    <a:p>
                      <a:r>
                        <a:rPr lang="en-US" dirty="0"/>
                        <a:t>4 occurrences</a:t>
                      </a:r>
                    </a:p>
                  </a:txBody>
                  <a:tcPr/>
                </a:tc>
                <a:tc>
                  <a:txBody>
                    <a:bodyPr/>
                    <a:lstStyle/>
                    <a:p>
                      <a:r>
                        <a:rPr lang="en-US" dirty="0"/>
                        <a:t>Verbal Counseling after 4th</a:t>
                      </a:r>
                    </a:p>
                  </a:txBody>
                  <a:tcPr/>
                </a:tc>
                <a:extLst>
                  <a:ext uri="{0D108BD9-81ED-4DB2-BD59-A6C34878D82A}">
                    <a16:rowId xmlns:a16="http://schemas.microsoft.com/office/drawing/2014/main" val="2778586504"/>
                  </a:ext>
                </a:extLst>
              </a:tr>
              <a:tr h="370840">
                <a:tc>
                  <a:txBody>
                    <a:bodyPr/>
                    <a:lstStyle/>
                    <a:p>
                      <a:r>
                        <a:rPr lang="en-US" dirty="0"/>
                        <a:t>April, May, June 2018</a:t>
                      </a:r>
                    </a:p>
                  </a:txBody>
                  <a:tcPr/>
                </a:tc>
                <a:tc>
                  <a:txBody>
                    <a:bodyPr/>
                    <a:lstStyle/>
                    <a:p>
                      <a:r>
                        <a:rPr lang="en-US" dirty="0"/>
                        <a:t>3 occurrences</a:t>
                      </a:r>
                    </a:p>
                  </a:txBody>
                  <a:tcPr/>
                </a:tc>
                <a:tc>
                  <a:txBody>
                    <a:bodyPr/>
                    <a:lstStyle/>
                    <a:p>
                      <a:r>
                        <a:rPr lang="en-US" dirty="0"/>
                        <a:t>None</a:t>
                      </a:r>
                    </a:p>
                    <a:p>
                      <a:r>
                        <a:rPr lang="en-US" sz="1400" i="1" dirty="0"/>
                        <a:t>Supervisor will still address issue and communicate attendance expectations. </a:t>
                      </a:r>
                    </a:p>
                  </a:txBody>
                  <a:tcPr/>
                </a:tc>
                <a:extLst>
                  <a:ext uri="{0D108BD9-81ED-4DB2-BD59-A6C34878D82A}">
                    <a16:rowId xmlns:a16="http://schemas.microsoft.com/office/drawing/2014/main" val="2451772852"/>
                  </a:ext>
                </a:extLst>
              </a:tr>
              <a:tr h="370840">
                <a:tc>
                  <a:txBody>
                    <a:bodyPr/>
                    <a:lstStyle/>
                    <a:p>
                      <a:r>
                        <a:rPr lang="en-US" dirty="0"/>
                        <a:t>July, August, September 2018</a:t>
                      </a:r>
                    </a:p>
                  </a:txBody>
                  <a:tcPr/>
                </a:tc>
                <a:tc>
                  <a:txBody>
                    <a:bodyPr/>
                    <a:lstStyle/>
                    <a:p>
                      <a:r>
                        <a:rPr lang="en-US" dirty="0"/>
                        <a:t>1 occurrence</a:t>
                      </a:r>
                    </a:p>
                  </a:txBody>
                  <a:tcPr/>
                </a:tc>
                <a:tc>
                  <a:txBody>
                    <a:bodyPr/>
                    <a:lstStyle/>
                    <a:p>
                      <a:r>
                        <a:rPr lang="en-US" dirty="0"/>
                        <a:t>None</a:t>
                      </a:r>
                    </a:p>
                  </a:txBody>
                  <a:tcPr/>
                </a:tc>
                <a:extLst>
                  <a:ext uri="{0D108BD9-81ED-4DB2-BD59-A6C34878D82A}">
                    <a16:rowId xmlns:a16="http://schemas.microsoft.com/office/drawing/2014/main" val="401297644"/>
                  </a:ext>
                </a:extLst>
              </a:tr>
              <a:tr h="370840">
                <a:tc>
                  <a:txBody>
                    <a:bodyPr/>
                    <a:lstStyle/>
                    <a:p>
                      <a:r>
                        <a:rPr lang="en-US" dirty="0"/>
                        <a:t>October, November December 2018</a:t>
                      </a:r>
                    </a:p>
                  </a:txBody>
                  <a:tcPr/>
                </a:tc>
                <a:tc>
                  <a:txBody>
                    <a:bodyPr/>
                    <a:lstStyle/>
                    <a:p>
                      <a:r>
                        <a:rPr lang="en-US" dirty="0"/>
                        <a:t>4 occurrences</a:t>
                      </a:r>
                    </a:p>
                  </a:txBody>
                  <a:tcPr/>
                </a:tc>
                <a:tc>
                  <a:txBody>
                    <a:bodyPr/>
                    <a:lstStyle/>
                    <a:p>
                      <a:r>
                        <a:rPr lang="en-US" dirty="0"/>
                        <a:t>Written Warning</a:t>
                      </a:r>
                    </a:p>
                  </a:txBody>
                  <a:tcPr/>
                </a:tc>
                <a:extLst>
                  <a:ext uri="{0D108BD9-81ED-4DB2-BD59-A6C34878D82A}">
                    <a16:rowId xmlns:a16="http://schemas.microsoft.com/office/drawing/2014/main" val="3441982933"/>
                  </a:ext>
                </a:extLst>
              </a:tr>
              <a:tr h="370840">
                <a:tc>
                  <a:txBody>
                    <a:bodyPr/>
                    <a:lstStyle/>
                    <a:p>
                      <a:r>
                        <a:rPr lang="en-US" dirty="0"/>
                        <a:t>January, February, March 2019</a:t>
                      </a:r>
                    </a:p>
                  </a:txBody>
                  <a:tcPr/>
                </a:tc>
                <a:tc>
                  <a:txBody>
                    <a:bodyPr/>
                    <a:lstStyle/>
                    <a:p>
                      <a:r>
                        <a:rPr lang="en-US" dirty="0"/>
                        <a:t>None</a:t>
                      </a:r>
                    </a:p>
                  </a:txBody>
                  <a:tcPr/>
                </a:tc>
                <a:tc>
                  <a:txBody>
                    <a:bodyPr/>
                    <a:lstStyle/>
                    <a:p>
                      <a:r>
                        <a:rPr lang="en-US" dirty="0"/>
                        <a:t>None</a:t>
                      </a:r>
                    </a:p>
                  </a:txBody>
                  <a:tcPr/>
                </a:tc>
                <a:extLst>
                  <a:ext uri="{0D108BD9-81ED-4DB2-BD59-A6C34878D82A}">
                    <a16:rowId xmlns:a16="http://schemas.microsoft.com/office/drawing/2014/main" val="1660884010"/>
                  </a:ext>
                </a:extLst>
              </a:tr>
              <a:tr h="370840">
                <a:tc>
                  <a:txBody>
                    <a:bodyPr/>
                    <a:lstStyle/>
                    <a:p>
                      <a:r>
                        <a:rPr lang="en-US" dirty="0"/>
                        <a:t>April, May, June 2019</a:t>
                      </a:r>
                    </a:p>
                  </a:txBody>
                  <a:tcPr/>
                </a:tc>
                <a:tc>
                  <a:txBody>
                    <a:bodyPr/>
                    <a:lstStyle/>
                    <a:p>
                      <a:r>
                        <a:rPr lang="en-US" dirty="0"/>
                        <a:t>4 occurrences</a:t>
                      </a:r>
                    </a:p>
                  </a:txBody>
                  <a:tcPr/>
                </a:tc>
                <a:tc>
                  <a:txBody>
                    <a:bodyPr/>
                    <a:lstStyle/>
                    <a:p>
                      <a:r>
                        <a:rPr lang="en-US" dirty="0"/>
                        <a:t>Last and Final Warning</a:t>
                      </a:r>
                    </a:p>
                  </a:txBody>
                  <a:tcPr/>
                </a:tc>
                <a:extLst>
                  <a:ext uri="{0D108BD9-81ED-4DB2-BD59-A6C34878D82A}">
                    <a16:rowId xmlns:a16="http://schemas.microsoft.com/office/drawing/2014/main" val="314786151"/>
                  </a:ext>
                </a:extLst>
              </a:tr>
            </a:tbl>
          </a:graphicData>
        </a:graphic>
      </p:graphicFrame>
      <p:sp>
        <p:nvSpPr>
          <p:cNvPr id="5" name="Slide Number Placeholder 4"/>
          <p:cNvSpPr>
            <a:spLocks noGrp="1"/>
          </p:cNvSpPr>
          <p:nvPr>
            <p:ph type="sldNum" sz="quarter" idx="12"/>
          </p:nvPr>
        </p:nvSpPr>
        <p:spPr/>
        <p:txBody>
          <a:bodyPr/>
          <a:lstStyle/>
          <a:p>
            <a:fld id="{AF470CCA-2172-4504-AEAE-9DC47E71383B}" type="slidenum">
              <a:rPr lang="en-US" smtClean="0"/>
              <a:t>21</a:t>
            </a:fld>
            <a:endParaRPr lang="en-US"/>
          </a:p>
        </p:txBody>
      </p:sp>
    </p:spTree>
    <p:extLst>
      <p:ext uri="{BB962C8B-B14F-4D97-AF65-F5344CB8AC3E}">
        <p14:creationId xmlns:p14="http://schemas.microsoft.com/office/powerpoint/2010/main" val="7711429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F470CCA-2172-4504-AEAE-9DC47E71383B}" type="slidenum">
              <a:rPr lang="en-US" smtClean="0"/>
              <a:t>22</a:t>
            </a:fld>
            <a:endParaRPr lang="en-US"/>
          </a:p>
        </p:txBody>
      </p:sp>
      <p:sp>
        <p:nvSpPr>
          <p:cNvPr id="6" name="Content Placeholder 5"/>
          <p:cNvSpPr>
            <a:spLocks noGrp="1"/>
          </p:cNvSpPr>
          <p:nvPr>
            <p:ph idx="1"/>
          </p:nvPr>
        </p:nvSpPr>
        <p:spPr/>
        <p:txBody>
          <a:bodyPr/>
          <a:lstStyle/>
          <a:p>
            <a:r>
              <a:rPr lang="en-US" dirty="0">
                <a:solidFill>
                  <a:schemeClr val="accent4">
                    <a:lumMod val="60000"/>
                    <a:lumOff val="40000"/>
                  </a:schemeClr>
                </a:solidFill>
              </a:rPr>
              <a:t>Pattern absences may include calling in sick on a Friday or Monday, or the day before or after a holiday</a:t>
            </a:r>
          </a:p>
          <a:p>
            <a:r>
              <a:rPr lang="en-US" dirty="0">
                <a:solidFill>
                  <a:schemeClr val="accent4">
                    <a:lumMod val="60000"/>
                    <a:lumOff val="40000"/>
                  </a:schemeClr>
                </a:solidFill>
              </a:rPr>
              <a:t>Suspected pattern absences may result in the accrual of an occurrence(s)</a:t>
            </a:r>
          </a:p>
          <a:p>
            <a:endParaRPr lang="en-US" dirty="0">
              <a:solidFill>
                <a:schemeClr val="accent4">
                  <a:lumMod val="60000"/>
                  <a:lumOff val="40000"/>
                </a:schemeClr>
              </a:solidFill>
            </a:endParaRPr>
          </a:p>
          <a:p>
            <a:endParaRPr lang="en-US" dirty="0">
              <a:solidFill>
                <a:schemeClr val="accent4">
                  <a:lumMod val="60000"/>
                  <a:lumOff val="40000"/>
                </a:schemeClr>
              </a:solidFill>
            </a:endParaRPr>
          </a:p>
        </p:txBody>
      </p:sp>
      <p:sp>
        <p:nvSpPr>
          <p:cNvPr id="9" name="Title 1"/>
          <p:cNvSpPr>
            <a:spLocks noGrp="1"/>
          </p:cNvSpPr>
          <p:nvPr>
            <p:ph type="title"/>
          </p:nvPr>
        </p:nvSpPr>
        <p:spPr/>
        <p:txBody>
          <a:bodyPr/>
          <a:lstStyle/>
          <a:p>
            <a:r>
              <a:rPr lang="en-US" b="1" dirty="0">
                <a:solidFill>
                  <a:schemeClr val="accent4">
                    <a:lumMod val="60000"/>
                    <a:lumOff val="40000"/>
                  </a:schemeClr>
                </a:solidFill>
              </a:rPr>
              <a:t>Occurrences: Example 1 – Pattern Absence</a:t>
            </a:r>
          </a:p>
        </p:txBody>
      </p:sp>
      <p:pic>
        <p:nvPicPr>
          <p:cNvPr id="2" name="Picture 1"/>
          <p:cNvPicPr>
            <a:picLocks noChangeAspect="1"/>
          </p:cNvPicPr>
          <p:nvPr/>
        </p:nvPicPr>
        <p:blipFill>
          <a:blip r:embed="rId2"/>
          <a:stretch>
            <a:fillRect/>
          </a:stretch>
        </p:blipFill>
        <p:spPr>
          <a:xfrm>
            <a:off x="972245" y="3829050"/>
            <a:ext cx="9541201" cy="2347913"/>
          </a:xfrm>
          <a:prstGeom prst="rect">
            <a:avLst/>
          </a:prstGeom>
        </p:spPr>
      </p:pic>
    </p:spTree>
    <p:extLst>
      <p:ext uri="{BB962C8B-B14F-4D97-AF65-F5344CB8AC3E}">
        <p14:creationId xmlns:p14="http://schemas.microsoft.com/office/powerpoint/2010/main" val="3682412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  Example 2</a:t>
            </a:r>
          </a:p>
        </p:txBody>
      </p:sp>
      <p:graphicFrame>
        <p:nvGraphicFramePr>
          <p:cNvPr id="4" name="Table 3"/>
          <p:cNvGraphicFramePr>
            <a:graphicFrameLocks noGrp="1"/>
          </p:cNvGraphicFramePr>
          <p:nvPr>
            <p:extLst>
              <p:ext uri="{D42A27DB-BD31-4B8C-83A1-F6EECF244321}">
                <p14:modId xmlns:p14="http://schemas.microsoft.com/office/powerpoint/2010/main" val="2332630346"/>
              </p:ext>
            </p:extLst>
          </p:nvPr>
        </p:nvGraphicFramePr>
        <p:xfrm>
          <a:off x="1317105" y="1690688"/>
          <a:ext cx="8333971" cy="387096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2985076">
                  <a:extLst>
                    <a:ext uri="{9D8B030D-6E8A-4147-A177-3AD203B41FA5}">
                      <a16:colId xmlns:a16="http://schemas.microsoft.com/office/drawing/2014/main" val="3718609332"/>
                    </a:ext>
                  </a:extLst>
                </a:gridCol>
              </a:tblGrid>
              <a:tr h="370840">
                <a:tc>
                  <a:txBody>
                    <a:bodyPr/>
                    <a:lstStyle/>
                    <a:p>
                      <a:r>
                        <a:rPr lang="en-US" dirty="0"/>
                        <a:t>Quarter</a:t>
                      </a:r>
                    </a:p>
                  </a:txBody>
                  <a:tcPr/>
                </a:tc>
                <a:tc>
                  <a:txBody>
                    <a:bodyPr/>
                    <a:lstStyle/>
                    <a:p>
                      <a:r>
                        <a:rPr lang="en-US" dirty="0"/>
                        <a:t>Occurrence</a:t>
                      </a:r>
                    </a:p>
                  </a:txBody>
                  <a:tcPr/>
                </a:tc>
                <a:tc>
                  <a:txBody>
                    <a:bodyPr/>
                    <a:lstStyle/>
                    <a:p>
                      <a:r>
                        <a:rPr lang="en-US" dirty="0"/>
                        <a:t>Action</a:t>
                      </a:r>
                    </a:p>
                  </a:txBody>
                  <a:tcPr/>
                </a:tc>
                <a:extLst>
                  <a:ext uri="{0D108BD9-81ED-4DB2-BD59-A6C34878D82A}">
                    <a16:rowId xmlns:a16="http://schemas.microsoft.com/office/drawing/2014/main" val="694844396"/>
                  </a:ext>
                </a:extLst>
              </a:tr>
              <a:tr h="370840">
                <a:tc>
                  <a:txBody>
                    <a:bodyPr/>
                    <a:lstStyle/>
                    <a:p>
                      <a:r>
                        <a:rPr lang="en-US" dirty="0"/>
                        <a:t>January, February, March 2018</a:t>
                      </a:r>
                    </a:p>
                  </a:txBody>
                  <a:tcPr/>
                </a:tc>
                <a:tc>
                  <a:txBody>
                    <a:bodyPr/>
                    <a:lstStyle/>
                    <a:p>
                      <a:r>
                        <a:rPr lang="en-US" dirty="0"/>
                        <a:t>7 occurrences</a:t>
                      </a:r>
                    </a:p>
                  </a:txBody>
                  <a:tcPr/>
                </a:tc>
                <a:tc>
                  <a:txBody>
                    <a:bodyPr/>
                    <a:lstStyle/>
                    <a:p>
                      <a:r>
                        <a:rPr lang="en-US" dirty="0"/>
                        <a:t>Verbal Counseling after 4</a:t>
                      </a:r>
                      <a:r>
                        <a:rPr lang="en-US" baseline="30000" dirty="0"/>
                        <a:t>th</a:t>
                      </a:r>
                      <a:endParaRPr lang="en-US" dirty="0"/>
                    </a:p>
                    <a:p>
                      <a:r>
                        <a:rPr lang="en-US" dirty="0"/>
                        <a:t>Written Warning</a:t>
                      </a:r>
                      <a:r>
                        <a:rPr lang="en-US" baseline="0" dirty="0"/>
                        <a:t> after 6th</a:t>
                      </a:r>
                      <a:endParaRPr lang="en-US" dirty="0"/>
                    </a:p>
                  </a:txBody>
                  <a:tcPr/>
                </a:tc>
                <a:extLst>
                  <a:ext uri="{0D108BD9-81ED-4DB2-BD59-A6C34878D82A}">
                    <a16:rowId xmlns:a16="http://schemas.microsoft.com/office/drawing/2014/main" val="2778586504"/>
                  </a:ext>
                </a:extLst>
              </a:tr>
              <a:tr h="370840">
                <a:tc>
                  <a:txBody>
                    <a:bodyPr/>
                    <a:lstStyle/>
                    <a:p>
                      <a:r>
                        <a:rPr lang="en-US" dirty="0"/>
                        <a:t>April, May, June 2018</a:t>
                      </a:r>
                    </a:p>
                  </a:txBody>
                  <a:tcPr/>
                </a:tc>
                <a:tc>
                  <a:txBody>
                    <a:bodyPr/>
                    <a:lstStyle/>
                    <a:p>
                      <a:r>
                        <a:rPr lang="en-US" sz="1800" dirty="0"/>
                        <a:t>None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None</a:t>
                      </a:r>
                    </a:p>
                  </a:txBody>
                  <a:tcPr/>
                </a:tc>
                <a:extLst>
                  <a:ext uri="{0D108BD9-81ED-4DB2-BD59-A6C34878D82A}">
                    <a16:rowId xmlns:a16="http://schemas.microsoft.com/office/drawing/2014/main" val="2451772852"/>
                  </a:ext>
                </a:extLst>
              </a:tr>
              <a:tr h="370840">
                <a:tc>
                  <a:txBody>
                    <a:bodyPr/>
                    <a:lstStyle/>
                    <a:p>
                      <a:r>
                        <a:rPr lang="en-US" dirty="0"/>
                        <a:t>July, August, September 2018</a:t>
                      </a:r>
                    </a:p>
                  </a:txBody>
                  <a:tcPr/>
                </a:tc>
                <a:tc>
                  <a:txBody>
                    <a:bodyPr/>
                    <a:lstStyle/>
                    <a:p>
                      <a:r>
                        <a:rPr lang="en-US" dirty="0"/>
                        <a:t>None</a:t>
                      </a:r>
                    </a:p>
                  </a:txBody>
                  <a:tcPr/>
                </a:tc>
                <a:tc>
                  <a:txBody>
                    <a:bodyPr/>
                    <a:lstStyle/>
                    <a:p>
                      <a:r>
                        <a:rPr lang="en-US" dirty="0"/>
                        <a:t>None</a:t>
                      </a:r>
                    </a:p>
                  </a:txBody>
                  <a:tcPr/>
                </a:tc>
                <a:extLst>
                  <a:ext uri="{0D108BD9-81ED-4DB2-BD59-A6C34878D82A}">
                    <a16:rowId xmlns:a16="http://schemas.microsoft.com/office/drawing/2014/main" val="401297644"/>
                  </a:ext>
                </a:extLst>
              </a:tr>
              <a:tr h="370840">
                <a:tc>
                  <a:txBody>
                    <a:bodyPr/>
                    <a:lstStyle/>
                    <a:p>
                      <a:r>
                        <a:rPr lang="en-US" dirty="0"/>
                        <a:t>October, November, December 2018</a:t>
                      </a:r>
                    </a:p>
                  </a:txBody>
                  <a:tcPr/>
                </a:tc>
                <a:tc>
                  <a:txBody>
                    <a:bodyPr/>
                    <a:lstStyle/>
                    <a:p>
                      <a:r>
                        <a:rPr lang="en-US" dirty="0"/>
                        <a:t>2 occurrences</a:t>
                      </a:r>
                    </a:p>
                  </a:txBody>
                  <a:tcPr/>
                </a:tc>
                <a:tc>
                  <a:txBody>
                    <a:bodyPr/>
                    <a:lstStyle/>
                    <a:p>
                      <a:r>
                        <a:rPr lang="en-US" dirty="0"/>
                        <a:t>None</a:t>
                      </a:r>
                    </a:p>
                  </a:txBody>
                  <a:tcPr/>
                </a:tc>
                <a:extLst>
                  <a:ext uri="{0D108BD9-81ED-4DB2-BD59-A6C34878D82A}">
                    <a16:rowId xmlns:a16="http://schemas.microsoft.com/office/drawing/2014/main" val="3441982933"/>
                  </a:ext>
                </a:extLst>
              </a:tr>
              <a:tr h="370840">
                <a:tc>
                  <a:txBody>
                    <a:bodyPr/>
                    <a:lstStyle/>
                    <a:p>
                      <a:r>
                        <a:rPr lang="en-US" dirty="0"/>
                        <a:t>January, February, March 2019</a:t>
                      </a:r>
                    </a:p>
                  </a:txBody>
                  <a:tcPr/>
                </a:tc>
                <a:tc>
                  <a:txBody>
                    <a:bodyPr/>
                    <a:lstStyle/>
                    <a:p>
                      <a:r>
                        <a:rPr lang="en-US" dirty="0"/>
                        <a:t>2 occurrences</a:t>
                      </a:r>
                    </a:p>
                  </a:txBody>
                  <a:tcPr/>
                </a:tc>
                <a:tc>
                  <a:txBody>
                    <a:bodyPr/>
                    <a:lstStyle/>
                    <a:p>
                      <a:r>
                        <a:rPr lang="en-US" dirty="0"/>
                        <a:t>None</a:t>
                      </a:r>
                    </a:p>
                  </a:txBody>
                  <a:tcPr/>
                </a:tc>
                <a:extLst>
                  <a:ext uri="{0D108BD9-81ED-4DB2-BD59-A6C34878D82A}">
                    <a16:rowId xmlns:a16="http://schemas.microsoft.com/office/drawing/2014/main" val="1660884010"/>
                  </a:ext>
                </a:extLst>
              </a:tr>
              <a:tr h="370840">
                <a:tc>
                  <a:txBody>
                    <a:bodyPr/>
                    <a:lstStyle/>
                    <a:p>
                      <a:r>
                        <a:rPr lang="en-US" dirty="0"/>
                        <a:t>April, May, June 2019</a:t>
                      </a:r>
                    </a:p>
                  </a:txBody>
                  <a:tcPr/>
                </a:tc>
                <a:tc>
                  <a:txBody>
                    <a:bodyPr/>
                    <a:lstStyle/>
                    <a:p>
                      <a:r>
                        <a:rPr lang="en-US" dirty="0"/>
                        <a:t>None</a:t>
                      </a:r>
                    </a:p>
                  </a:txBody>
                  <a:tcPr/>
                </a:tc>
                <a:tc>
                  <a:txBody>
                    <a:bodyPr/>
                    <a:lstStyle/>
                    <a:p>
                      <a:r>
                        <a:rPr lang="en-US" dirty="0"/>
                        <a:t>None</a:t>
                      </a:r>
                    </a:p>
                  </a:txBody>
                  <a:tcPr/>
                </a:tc>
                <a:extLst>
                  <a:ext uri="{0D108BD9-81ED-4DB2-BD59-A6C34878D82A}">
                    <a16:rowId xmlns:a16="http://schemas.microsoft.com/office/drawing/2014/main" val="314786151"/>
                  </a:ext>
                </a:extLst>
              </a:tr>
              <a:tr h="370840">
                <a:tc>
                  <a:txBody>
                    <a:bodyPr/>
                    <a:lstStyle/>
                    <a:p>
                      <a:r>
                        <a:rPr lang="en-US" dirty="0"/>
                        <a:t>July, August, September 2019</a:t>
                      </a:r>
                    </a:p>
                  </a:txBody>
                  <a:tcPr/>
                </a:tc>
                <a:tc>
                  <a:txBody>
                    <a:bodyPr/>
                    <a:lstStyle/>
                    <a:p>
                      <a:r>
                        <a:rPr lang="en-US" dirty="0"/>
                        <a:t>5 occurrences</a:t>
                      </a:r>
                    </a:p>
                  </a:txBody>
                  <a:tcPr/>
                </a:tc>
                <a:tc>
                  <a:txBody>
                    <a:bodyPr/>
                    <a:lstStyle/>
                    <a:p>
                      <a:r>
                        <a:rPr lang="en-US" dirty="0"/>
                        <a:t>Written Warning after 4</a:t>
                      </a:r>
                      <a:r>
                        <a:rPr lang="en-US" baseline="30000" dirty="0"/>
                        <a:t>th</a:t>
                      </a:r>
                      <a:endParaRPr lang="en-US" dirty="0"/>
                    </a:p>
                    <a:p>
                      <a:r>
                        <a:rPr lang="en-US" sz="1400" i="1" dirty="0"/>
                        <a:t>It</a:t>
                      </a:r>
                      <a:r>
                        <a:rPr lang="en-US" sz="1400" i="1" baseline="0" dirty="0"/>
                        <a:t> has been more than 12 months since the last action, so the action drops a level Written Warning is re-issued</a:t>
                      </a:r>
                      <a:endParaRPr lang="en-US" sz="1400" i="1" dirty="0"/>
                    </a:p>
                  </a:txBody>
                  <a:tcPr/>
                </a:tc>
                <a:extLst>
                  <a:ext uri="{0D108BD9-81ED-4DB2-BD59-A6C34878D82A}">
                    <a16:rowId xmlns:a16="http://schemas.microsoft.com/office/drawing/2014/main" val="3184455251"/>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23</a:t>
            </a:fld>
            <a:endParaRPr lang="en-US"/>
          </a:p>
        </p:txBody>
      </p:sp>
    </p:spTree>
    <p:extLst>
      <p:ext uri="{BB962C8B-B14F-4D97-AF65-F5344CB8AC3E}">
        <p14:creationId xmlns:p14="http://schemas.microsoft.com/office/powerpoint/2010/main" val="341679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 Example 3</a:t>
            </a:r>
          </a:p>
        </p:txBody>
      </p:sp>
      <p:graphicFrame>
        <p:nvGraphicFramePr>
          <p:cNvPr id="4" name="Table 3"/>
          <p:cNvGraphicFramePr>
            <a:graphicFrameLocks noGrp="1"/>
          </p:cNvGraphicFramePr>
          <p:nvPr>
            <p:extLst>
              <p:ext uri="{D42A27DB-BD31-4B8C-83A1-F6EECF244321}">
                <p14:modId xmlns:p14="http://schemas.microsoft.com/office/powerpoint/2010/main" val="2565989999"/>
              </p:ext>
            </p:extLst>
          </p:nvPr>
        </p:nvGraphicFramePr>
        <p:xfrm>
          <a:off x="1317105" y="1690688"/>
          <a:ext cx="8333971" cy="434848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2985076">
                  <a:extLst>
                    <a:ext uri="{9D8B030D-6E8A-4147-A177-3AD203B41FA5}">
                      <a16:colId xmlns:a16="http://schemas.microsoft.com/office/drawing/2014/main" val="3718609332"/>
                    </a:ext>
                  </a:extLst>
                </a:gridCol>
              </a:tblGrid>
              <a:tr h="370840">
                <a:tc>
                  <a:txBody>
                    <a:bodyPr/>
                    <a:lstStyle/>
                    <a:p>
                      <a:r>
                        <a:rPr lang="en-US" dirty="0"/>
                        <a:t>Quarter</a:t>
                      </a:r>
                    </a:p>
                  </a:txBody>
                  <a:tcPr/>
                </a:tc>
                <a:tc>
                  <a:txBody>
                    <a:bodyPr/>
                    <a:lstStyle/>
                    <a:p>
                      <a:r>
                        <a:rPr lang="en-US" dirty="0"/>
                        <a:t>Occurrence</a:t>
                      </a:r>
                    </a:p>
                  </a:txBody>
                  <a:tcPr/>
                </a:tc>
                <a:tc>
                  <a:txBody>
                    <a:bodyPr/>
                    <a:lstStyle/>
                    <a:p>
                      <a:r>
                        <a:rPr lang="en-US" dirty="0"/>
                        <a:t>Action</a:t>
                      </a:r>
                    </a:p>
                  </a:txBody>
                  <a:tcPr/>
                </a:tc>
                <a:extLst>
                  <a:ext uri="{0D108BD9-81ED-4DB2-BD59-A6C34878D82A}">
                    <a16:rowId xmlns:a16="http://schemas.microsoft.com/office/drawing/2014/main" val="694844396"/>
                  </a:ext>
                </a:extLst>
              </a:tr>
              <a:tr h="370840">
                <a:tc>
                  <a:txBody>
                    <a:bodyPr/>
                    <a:lstStyle/>
                    <a:p>
                      <a:r>
                        <a:rPr lang="en-US" dirty="0"/>
                        <a:t>January, February, March 2018</a:t>
                      </a:r>
                    </a:p>
                  </a:txBody>
                  <a:tcPr/>
                </a:tc>
                <a:tc>
                  <a:txBody>
                    <a:bodyPr/>
                    <a:lstStyle/>
                    <a:p>
                      <a:r>
                        <a:rPr lang="en-US" dirty="0"/>
                        <a:t>2 occurrences</a:t>
                      </a:r>
                    </a:p>
                  </a:txBody>
                  <a:tcPr/>
                </a:tc>
                <a:tc>
                  <a:txBody>
                    <a:bodyPr/>
                    <a:lstStyle/>
                    <a:p>
                      <a:r>
                        <a:rPr lang="en-US" dirty="0"/>
                        <a:t>None</a:t>
                      </a:r>
                    </a:p>
                  </a:txBody>
                  <a:tcPr/>
                </a:tc>
                <a:extLst>
                  <a:ext uri="{0D108BD9-81ED-4DB2-BD59-A6C34878D82A}">
                    <a16:rowId xmlns:a16="http://schemas.microsoft.com/office/drawing/2014/main" val="2778586504"/>
                  </a:ext>
                </a:extLst>
              </a:tr>
              <a:tr h="370840">
                <a:tc>
                  <a:txBody>
                    <a:bodyPr/>
                    <a:lstStyle/>
                    <a:p>
                      <a:r>
                        <a:rPr lang="en-US" dirty="0"/>
                        <a:t>April, May, June 2018</a:t>
                      </a:r>
                    </a:p>
                  </a:txBody>
                  <a:tcPr/>
                </a:tc>
                <a:tc>
                  <a:txBody>
                    <a:bodyPr/>
                    <a:lstStyle/>
                    <a:p>
                      <a:r>
                        <a:rPr lang="en-US" sz="1800" dirty="0"/>
                        <a:t>3 occurrences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None</a:t>
                      </a:r>
                    </a:p>
                  </a:txBody>
                  <a:tcPr/>
                </a:tc>
                <a:extLst>
                  <a:ext uri="{0D108BD9-81ED-4DB2-BD59-A6C34878D82A}">
                    <a16:rowId xmlns:a16="http://schemas.microsoft.com/office/drawing/2014/main" val="2451772852"/>
                  </a:ext>
                </a:extLst>
              </a:tr>
              <a:tr h="370840">
                <a:tc>
                  <a:txBody>
                    <a:bodyPr/>
                    <a:lstStyle/>
                    <a:p>
                      <a:r>
                        <a:rPr lang="en-US" dirty="0"/>
                        <a:t>July, August, September 2018</a:t>
                      </a:r>
                    </a:p>
                  </a:txBody>
                  <a:tcPr/>
                </a:tc>
                <a:tc>
                  <a:txBody>
                    <a:bodyPr/>
                    <a:lstStyle/>
                    <a:p>
                      <a:r>
                        <a:rPr lang="en-US" dirty="0"/>
                        <a:t>2</a:t>
                      </a:r>
                      <a:r>
                        <a:rPr lang="en-US" baseline="0" dirty="0"/>
                        <a:t> occurrences</a:t>
                      </a:r>
                      <a:endParaRPr lang="en-US" dirty="0"/>
                    </a:p>
                  </a:txBody>
                  <a:tcPr/>
                </a:tc>
                <a:tc>
                  <a:txBody>
                    <a:bodyPr/>
                    <a:lstStyle/>
                    <a:p>
                      <a:r>
                        <a:rPr lang="en-US" dirty="0"/>
                        <a:t>None</a:t>
                      </a:r>
                    </a:p>
                  </a:txBody>
                  <a:tcPr/>
                </a:tc>
                <a:extLst>
                  <a:ext uri="{0D108BD9-81ED-4DB2-BD59-A6C34878D82A}">
                    <a16:rowId xmlns:a16="http://schemas.microsoft.com/office/drawing/2014/main" val="401297644"/>
                  </a:ext>
                </a:extLst>
              </a:tr>
              <a:tr h="370840">
                <a:tc>
                  <a:txBody>
                    <a:bodyPr/>
                    <a:lstStyle/>
                    <a:p>
                      <a:r>
                        <a:rPr lang="en-US" dirty="0"/>
                        <a:t>October, November, December 2018</a:t>
                      </a:r>
                    </a:p>
                  </a:txBody>
                  <a:tcPr/>
                </a:tc>
                <a:tc>
                  <a:txBody>
                    <a:bodyPr/>
                    <a:lstStyle/>
                    <a:p>
                      <a:r>
                        <a:rPr lang="en-US" dirty="0"/>
                        <a:t>6</a:t>
                      </a:r>
                      <a:r>
                        <a:rPr lang="en-US" baseline="0" dirty="0"/>
                        <a:t> occurrences</a:t>
                      </a:r>
                      <a:endParaRPr lang="en-US" dirty="0"/>
                    </a:p>
                  </a:txBody>
                  <a:tcPr/>
                </a:tc>
                <a:tc>
                  <a:txBody>
                    <a:bodyPr/>
                    <a:lstStyle/>
                    <a:p>
                      <a:r>
                        <a:rPr lang="en-US" dirty="0"/>
                        <a:t>Verbal Counseling after 4</a:t>
                      </a:r>
                      <a:r>
                        <a:rPr lang="en-US" baseline="30000" dirty="0"/>
                        <a:t>th</a:t>
                      </a:r>
                      <a:endParaRPr lang="en-US" dirty="0"/>
                    </a:p>
                    <a:p>
                      <a:r>
                        <a:rPr lang="en-US" dirty="0"/>
                        <a:t>Written Warning</a:t>
                      </a:r>
                      <a:r>
                        <a:rPr lang="en-US" baseline="0" dirty="0"/>
                        <a:t> after 6th</a:t>
                      </a:r>
                      <a:endParaRPr lang="en-US" dirty="0"/>
                    </a:p>
                  </a:txBody>
                  <a:tcPr/>
                </a:tc>
                <a:extLst>
                  <a:ext uri="{0D108BD9-81ED-4DB2-BD59-A6C34878D82A}">
                    <a16:rowId xmlns:a16="http://schemas.microsoft.com/office/drawing/2014/main" val="3441982933"/>
                  </a:ext>
                </a:extLst>
              </a:tr>
              <a:tr h="370840">
                <a:tc>
                  <a:txBody>
                    <a:bodyPr/>
                    <a:lstStyle/>
                    <a:p>
                      <a:r>
                        <a:rPr lang="en-US" dirty="0"/>
                        <a:t>January, February, March 2019</a:t>
                      </a:r>
                    </a:p>
                  </a:txBody>
                  <a:tcPr/>
                </a:tc>
                <a:tc>
                  <a:txBody>
                    <a:bodyPr/>
                    <a:lstStyle/>
                    <a:p>
                      <a:r>
                        <a:rPr lang="en-US" dirty="0"/>
                        <a:t>3</a:t>
                      </a:r>
                      <a:r>
                        <a:rPr lang="en-US" baseline="0" dirty="0"/>
                        <a:t> occurrences</a:t>
                      </a:r>
                      <a:endParaRPr lang="en-US" dirty="0"/>
                    </a:p>
                  </a:txBody>
                  <a:tcPr/>
                </a:tc>
                <a:tc>
                  <a:txBody>
                    <a:bodyPr/>
                    <a:lstStyle/>
                    <a:p>
                      <a:r>
                        <a:rPr lang="en-US" dirty="0"/>
                        <a:t>None</a:t>
                      </a:r>
                    </a:p>
                  </a:txBody>
                  <a:tcPr/>
                </a:tc>
                <a:extLst>
                  <a:ext uri="{0D108BD9-81ED-4DB2-BD59-A6C34878D82A}">
                    <a16:rowId xmlns:a16="http://schemas.microsoft.com/office/drawing/2014/main" val="1660884010"/>
                  </a:ext>
                </a:extLst>
              </a:tr>
              <a:tr h="370840">
                <a:tc>
                  <a:txBody>
                    <a:bodyPr/>
                    <a:lstStyle/>
                    <a:p>
                      <a:r>
                        <a:rPr lang="en-US" dirty="0"/>
                        <a:t>April, May, June 2019</a:t>
                      </a:r>
                    </a:p>
                  </a:txBody>
                  <a:tcPr/>
                </a:tc>
                <a:tc>
                  <a:txBody>
                    <a:bodyPr/>
                    <a:lstStyle/>
                    <a:p>
                      <a:r>
                        <a:rPr lang="en-US" dirty="0"/>
                        <a:t>3 occurrences</a:t>
                      </a:r>
                    </a:p>
                  </a:txBody>
                  <a:tcPr/>
                </a:tc>
                <a:tc>
                  <a:txBody>
                    <a:bodyPr/>
                    <a:lstStyle/>
                    <a:p>
                      <a:r>
                        <a:rPr lang="en-US" dirty="0"/>
                        <a:t>None</a:t>
                      </a:r>
                    </a:p>
                  </a:txBody>
                  <a:tcPr/>
                </a:tc>
                <a:extLst>
                  <a:ext uri="{0D108BD9-81ED-4DB2-BD59-A6C34878D82A}">
                    <a16:rowId xmlns:a16="http://schemas.microsoft.com/office/drawing/2014/main" val="314786151"/>
                  </a:ext>
                </a:extLst>
              </a:tr>
              <a:tr h="370840">
                <a:tc>
                  <a:txBody>
                    <a:bodyPr/>
                    <a:lstStyle/>
                    <a:p>
                      <a:r>
                        <a:rPr lang="en-US" dirty="0"/>
                        <a:t>July, August, September 2019</a:t>
                      </a:r>
                    </a:p>
                  </a:txBody>
                  <a:tcPr/>
                </a:tc>
                <a:tc>
                  <a:txBody>
                    <a:bodyPr/>
                    <a:lstStyle/>
                    <a:p>
                      <a:r>
                        <a:rPr lang="en-US" dirty="0"/>
                        <a:t>4 occurrences</a:t>
                      </a:r>
                    </a:p>
                  </a:txBody>
                  <a:tcPr/>
                </a:tc>
                <a:tc>
                  <a:txBody>
                    <a:bodyPr/>
                    <a:lstStyle/>
                    <a:p>
                      <a:r>
                        <a:rPr lang="en-US" dirty="0"/>
                        <a:t>Last and Final Warning</a:t>
                      </a:r>
                      <a:endParaRPr lang="en-US" sz="1400" i="1" dirty="0"/>
                    </a:p>
                  </a:txBody>
                  <a:tcPr/>
                </a:tc>
                <a:extLst>
                  <a:ext uri="{0D108BD9-81ED-4DB2-BD59-A6C34878D82A}">
                    <a16:rowId xmlns:a16="http://schemas.microsoft.com/office/drawing/2014/main" val="3184455251"/>
                  </a:ext>
                </a:extLst>
              </a:tr>
              <a:tr h="370840">
                <a:tc>
                  <a:txBody>
                    <a:bodyPr/>
                    <a:lstStyle/>
                    <a:p>
                      <a:r>
                        <a:rPr lang="en-US" dirty="0"/>
                        <a:t>October, November, December 2019</a:t>
                      </a:r>
                    </a:p>
                  </a:txBody>
                  <a:tcPr/>
                </a:tc>
                <a:tc>
                  <a:txBody>
                    <a:bodyPr/>
                    <a:lstStyle/>
                    <a:p>
                      <a:r>
                        <a:rPr lang="en-US" dirty="0"/>
                        <a:t>None</a:t>
                      </a:r>
                    </a:p>
                  </a:txBody>
                  <a:tcPr/>
                </a:tc>
                <a:tc>
                  <a:txBody>
                    <a:bodyPr/>
                    <a:lstStyle/>
                    <a:p>
                      <a:r>
                        <a:rPr lang="en-US" sz="1800" i="0" dirty="0"/>
                        <a:t>None</a:t>
                      </a:r>
                    </a:p>
                  </a:txBody>
                  <a:tcPr/>
                </a:tc>
                <a:extLst>
                  <a:ext uri="{0D108BD9-81ED-4DB2-BD59-A6C34878D82A}">
                    <a16:rowId xmlns:a16="http://schemas.microsoft.com/office/drawing/2014/main" val="2740431320"/>
                  </a:ext>
                </a:extLst>
              </a:tr>
              <a:tr h="370840">
                <a:tc>
                  <a:txBody>
                    <a:bodyPr/>
                    <a:lstStyle/>
                    <a:p>
                      <a:r>
                        <a:rPr lang="en-US" dirty="0"/>
                        <a:t>January, February, March 2020</a:t>
                      </a:r>
                    </a:p>
                  </a:txBody>
                  <a:tcPr/>
                </a:tc>
                <a:tc>
                  <a:txBody>
                    <a:bodyPr/>
                    <a:lstStyle/>
                    <a:p>
                      <a:r>
                        <a:rPr lang="en-US" dirty="0"/>
                        <a:t>3 occurrences</a:t>
                      </a:r>
                    </a:p>
                  </a:txBody>
                  <a:tcPr/>
                </a:tc>
                <a:tc>
                  <a:txBody>
                    <a:bodyPr/>
                    <a:lstStyle/>
                    <a:p>
                      <a:r>
                        <a:rPr lang="en-US" sz="1800" i="0" dirty="0"/>
                        <a:t>None</a:t>
                      </a:r>
                    </a:p>
                  </a:txBody>
                  <a:tcPr/>
                </a:tc>
                <a:extLst>
                  <a:ext uri="{0D108BD9-81ED-4DB2-BD59-A6C34878D82A}">
                    <a16:rowId xmlns:a16="http://schemas.microsoft.com/office/drawing/2014/main" val="1399799516"/>
                  </a:ext>
                </a:extLst>
              </a:tr>
              <a:tr h="370840">
                <a:tc>
                  <a:txBody>
                    <a:bodyPr/>
                    <a:lstStyle/>
                    <a:p>
                      <a:r>
                        <a:rPr lang="en-US" dirty="0"/>
                        <a:t>April, May, June 2020</a:t>
                      </a:r>
                    </a:p>
                  </a:txBody>
                  <a:tcPr/>
                </a:tc>
                <a:tc>
                  <a:txBody>
                    <a:bodyPr/>
                    <a:lstStyle/>
                    <a:p>
                      <a:r>
                        <a:rPr lang="en-US" dirty="0"/>
                        <a:t>4 occurrences</a:t>
                      </a:r>
                    </a:p>
                  </a:txBody>
                  <a:tcPr/>
                </a:tc>
                <a:tc>
                  <a:txBody>
                    <a:bodyPr/>
                    <a:lstStyle/>
                    <a:p>
                      <a:r>
                        <a:rPr lang="en-US" sz="1800" i="0" dirty="0"/>
                        <a:t>Recommend Termination</a:t>
                      </a:r>
                    </a:p>
                  </a:txBody>
                  <a:tcPr/>
                </a:tc>
                <a:extLst>
                  <a:ext uri="{0D108BD9-81ED-4DB2-BD59-A6C34878D82A}">
                    <a16:rowId xmlns:a16="http://schemas.microsoft.com/office/drawing/2014/main" val="2733277902"/>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24</a:t>
            </a:fld>
            <a:endParaRPr lang="en-US"/>
          </a:p>
        </p:txBody>
      </p:sp>
    </p:spTree>
    <p:extLst>
      <p:ext uri="{BB962C8B-B14F-4D97-AF65-F5344CB8AC3E}">
        <p14:creationId xmlns:p14="http://schemas.microsoft.com/office/powerpoint/2010/main" val="3464009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 Example 4</a:t>
            </a:r>
          </a:p>
        </p:txBody>
      </p:sp>
      <p:graphicFrame>
        <p:nvGraphicFramePr>
          <p:cNvPr id="4" name="Table 3"/>
          <p:cNvGraphicFramePr>
            <a:graphicFrameLocks noGrp="1"/>
          </p:cNvGraphicFramePr>
          <p:nvPr>
            <p:extLst>
              <p:ext uri="{D42A27DB-BD31-4B8C-83A1-F6EECF244321}">
                <p14:modId xmlns:p14="http://schemas.microsoft.com/office/powerpoint/2010/main" val="2280176677"/>
              </p:ext>
            </p:extLst>
          </p:nvPr>
        </p:nvGraphicFramePr>
        <p:xfrm>
          <a:off x="1317105" y="1690688"/>
          <a:ext cx="8633230" cy="3606800"/>
        </p:xfrm>
        <a:graphic>
          <a:graphicData uri="http://schemas.openxmlformats.org/drawingml/2006/table">
            <a:tbl>
              <a:tblPr firstRow="1" bandRow="1">
                <a:tableStyleId>{5C22544A-7EE6-4342-B048-85BDC9FD1C3A}</a:tableStyleId>
              </a:tblPr>
              <a:tblGrid>
                <a:gridCol w="3881031">
                  <a:extLst>
                    <a:ext uri="{9D8B030D-6E8A-4147-A177-3AD203B41FA5}">
                      <a16:colId xmlns:a16="http://schemas.microsoft.com/office/drawing/2014/main" val="2458320156"/>
                    </a:ext>
                  </a:extLst>
                </a:gridCol>
                <a:gridCol w="1659934">
                  <a:extLst>
                    <a:ext uri="{9D8B030D-6E8A-4147-A177-3AD203B41FA5}">
                      <a16:colId xmlns:a16="http://schemas.microsoft.com/office/drawing/2014/main" val="696516183"/>
                    </a:ext>
                  </a:extLst>
                </a:gridCol>
                <a:gridCol w="3092265">
                  <a:extLst>
                    <a:ext uri="{9D8B030D-6E8A-4147-A177-3AD203B41FA5}">
                      <a16:colId xmlns:a16="http://schemas.microsoft.com/office/drawing/2014/main" val="3718609332"/>
                    </a:ext>
                  </a:extLst>
                </a:gridCol>
              </a:tblGrid>
              <a:tr h="370840">
                <a:tc>
                  <a:txBody>
                    <a:bodyPr/>
                    <a:lstStyle/>
                    <a:p>
                      <a:r>
                        <a:rPr lang="en-US" dirty="0"/>
                        <a:t>Quarter</a:t>
                      </a:r>
                    </a:p>
                  </a:txBody>
                  <a:tcPr/>
                </a:tc>
                <a:tc>
                  <a:txBody>
                    <a:bodyPr/>
                    <a:lstStyle/>
                    <a:p>
                      <a:r>
                        <a:rPr lang="en-US" dirty="0"/>
                        <a:t>Occurrence</a:t>
                      </a:r>
                    </a:p>
                  </a:txBody>
                  <a:tcPr/>
                </a:tc>
                <a:tc>
                  <a:txBody>
                    <a:bodyPr/>
                    <a:lstStyle/>
                    <a:p>
                      <a:r>
                        <a:rPr lang="en-US" dirty="0"/>
                        <a:t>Action</a:t>
                      </a:r>
                    </a:p>
                  </a:txBody>
                  <a:tcPr/>
                </a:tc>
                <a:extLst>
                  <a:ext uri="{0D108BD9-81ED-4DB2-BD59-A6C34878D82A}">
                    <a16:rowId xmlns:a16="http://schemas.microsoft.com/office/drawing/2014/main" val="694844396"/>
                  </a:ext>
                </a:extLst>
              </a:tr>
              <a:tr h="370840">
                <a:tc>
                  <a:txBody>
                    <a:bodyPr/>
                    <a:lstStyle/>
                    <a:p>
                      <a:r>
                        <a:rPr lang="en-US" dirty="0"/>
                        <a:t>January, February, March 2018</a:t>
                      </a:r>
                    </a:p>
                  </a:txBody>
                  <a:tcPr/>
                </a:tc>
                <a:tc>
                  <a:txBody>
                    <a:bodyPr/>
                    <a:lstStyle/>
                    <a:p>
                      <a:r>
                        <a:rPr lang="en-US" dirty="0"/>
                        <a:t>2 occurrences</a:t>
                      </a:r>
                    </a:p>
                  </a:txBody>
                  <a:tcPr/>
                </a:tc>
                <a:tc>
                  <a:txBody>
                    <a:bodyPr/>
                    <a:lstStyle/>
                    <a:p>
                      <a:r>
                        <a:rPr lang="en-US" dirty="0"/>
                        <a:t>None</a:t>
                      </a:r>
                    </a:p>
                  </a:txBody>
                  <a:tcPr/>
                </a:tc>
                <a:extLst>
                  <a:ext uri="{0D108BD9-81ED-4DB2-BD59-A6C34878D82A}">
                    <a16:rowId xmlns:a16="http://schemas.microsoft.com/office/drawing/2014/main" val="2778586504"/>
                  </a:ext>
                </a:extLst>
              </a:tr>
              <a:tr h="370840">
                <a:tc>
                  <a:txBody>
                    <a:bodyPr/>
                    <a:lstStyle/>
                    <a:p>
                      <a:r>
                        <a:rPr lang="en-US" dirty="0"/>
                        <a:t>April, May, June 2018</a:t>
                      </a:r>
                    </a:p>
                  </a:txBody>
                  <a:tcPr/>
                </a:tc>
                <a:tc>
                  <a:txBody>
                    <a:bodyPr/>
                    <a:lstStyle/>
                    <a:p>
                      <a:r>
                        <a:rPr lang="en-US" sz="1800" dirty="0"/>
                        <a:t>3 occurrences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None</a:t>
                      </a:r>
                    </a:p>
                  </a:txBody>
                  <a:tcPr/>
                </a:tc>
                <a:extLst>
                  <a:ext uri="{0D108BD9-81ED-4DB2-BD59-A6C34878D82A}">
                    <a16:rowId xmlns:a16="http://schemas.microsoft.com/office/drawing/2014/main" val="2451772852"/>
                  </a:ext>
                </a:extLst>
              </a:tr>
              <a:tr h="370840">
                <a:tc>
                  <a:txBody>
                    <a:bodyPr/>
                    <a:lstStyle/>
                    <a:p>
                      <a:r>
                        <a:rPr lang="en-US" dirty="0"/>
                        <a:t>July, August, September 2018</a:t>
                      </a:r>
                    </a:p>
                  </a:txBody>
                  <a:tcPr/>
                </a:tc>
                <a:tc>
                  <a:txBody>
                    <a:bodyPr/>
                    <a:lstStyle/>
                    <a:p>
                      <a:r>
                        <a:rPr lang="en-US" dirty="0"/>
                        <a:t>4</a:t>
                      </a:r>
                      <a:r>
                        <a:rPr lang="en-US" baseline="0" dirty="0"/>
                        <a:t> occurrences</a:t>
                      </a:r>
                      <a:endParaRPr lang="en-US" dirty="0"/>
                    </a:p>
                  </a:txBody>
                  <a:tcPr/>
                </a:tc>
                <a:tc>
                  <a:txBody>
                    <a:bodyPr/>
                    <a:lstStyle/>
                    <a:p>
                      <a:r>
                        <a:rPr lang="en-US" dirty="0"/>
                        <a:t>Verbal Counseling</a:t>
                      </a:r>
                    </a:p>
                  </a:txBody>
                  <a:tcPr/>
                </a:tc>
                <a:extLst>
                  <a:ext uri="{0D108BD9-81ED-4DB2-BD59-A6C34878D82A}">
                    <a16:rowId xmlns:a16="http://schemas.microsoft.com/office/drawing/2014/main" val="401297644"/>
                  </a:ext>
                </a:extLst>
              </a:tr>
              <a:tr h="370840">
                <a:tc>
                  <a:txBody>
                    <a:bodyPr/>
                    <a:lstStyle/>
                    <a:p>
                      <a:r>
                        <a:rPr lang="en-US" dirty="0"/>
                        <a:t>October, November, December 2018</a:t>
                      </a:r>
                    </a:p>
                  </a:txBody>
                  <a:tcPr/>
                </a:tc>
                <a:tc>
                  <a:txBody>
                    <a:bodyPr/>
                    <a:lstStyle/>
                    <a:p>
                      <a:r>
                        <a:rPr lang="en-US" dirty="0"/>
                        <a:t>6</a:t>
                      </a:r>
                      <a:r>
                        <a:rPr lang="en-US" baseline="0" dirty="0"/>
                        <a:t> occurrences</a:t>
                      </a:r>
                      <a:endParaRPr lang="en-US" dirty="0"/>
                    </a:p>
                  </a:txBody>
                  <a:tcPr/>
                </a:tc>
                <a:tc>
                  <a:txBody>
                    <a:bodyPr/>
                    <a:lstStyle/>
                    <a:p>
                      <a:r>
                        <a:rPr lang="en-US" dirty="0"/>
                        <a:t>Written</a:t>
                      </a:r>
                      <a:r>
                        <a:rPr lang="en-US" baseline="0" dirty="0"/>
                        <a:t> Warning </a:t>
                      </a:r>
                      <a:r>
                        <a:rPr lang="en-US" dirty="0"/>
                        <a:t>after 4</a:t>
                      </a:r>
                      <a:r>
                        <a:rPr lang="en-US" baseline="30000" dirty="0"/>
                        <a:t>th</a:t>
                      </a:r>
                      <a:endParaRPr lang="en-US" dirty="0"/>
                    </a:p>
                    <a:p>
                      <a:r>
                        <a:rPr lang="en-US" dirty="0"/>
                        <a:t>Last and Final Warning</a:t>
                      </a:r>
                      <a:r>
                        <a:rPr lang="en-US" baseline="0" dirty="0"/>
                        <a:t> after 6</a:t>
                      </a:r>
                      <a:r>
                        <a:rPr lang="en-US" baseline="30000" dirty="0"/>
                        <a:t>th</a:t>
                      </a:r>
                      <a:endParaRPr lang="en-US" dirty="0"/>
                    </a:p>
                  </a:txBody>
                  <a:tcPr/>
                </a:tc>
                <a:extLst>
                  <a:ext uri="{0D108BD9-81ED-4DB2-BD59-A6C34878D82A}">
                    <a16:rowId xmlns:a16="http://schemas.microsoft.com/office/drawing/2014/main" val="3441982933"/>
                  </a:ext>
                </a:extLst>
              </a:tr>
              <a:tr h="370840">
                <a:tc>
                  <a:txBody>
                    <a:bodyPr/>
                    <a:lstStyle/>
                    <a:p>
                      <a:r>
                        <a:rPr lang="en-US" dirty="0"/>
                        <a:t>January, February, March 2019</a:t>
                      </a:r>
                    </a:p>
                  </a:txBody>
                  <a:tcPr/>
                </a:tc>
                <a:tc>
                  <a:txBody>
                    <a:bodyPr/>
                    <a:lstStyle/>
                    <a:p>
                      <a:r>
                        <a:rPr lang="en-US" dirty="0"/>
                        <a:t>3</a:t>
                      </a:r>
                      <a:r>
                        <a:rPr lang="en-US" baseline="0" dirty="0"/>
                        <a:t> occurrences</a:t>
                      </a:r>
                      <a:endParaRPr lang="en-US" dirty="0"/>
                    </a:p>
                  </a:txBody>
                  <a:tcPr/>
                </a:tc>
                <a:tc>
                  <a:txBody>
                    <a:bodyPr/>
                    <a:lstStyle/>
                    <a:p>
                      <a:r>
                        <a:rPr lang="en-US" dirty="0"/>
                        <a:t>None</a:t>
                      </a:r>
                    </a:p>
                  </a:txBody>
                  <a:tcPr/>
                </a:tc>
                <a:extLst>
                  <a:ext uri="{0D108BD9-81ED-4DB2-BD59-A6C34878D82A}">
                    <a16:rowId xmlns:a16="http://schemas.microsoft.com/office/drawing/2014/main" val="1660884010"/>
                  </a:ext>
                </a:extLst>
              </a:tr>
              <a:tr h="370840">
                <a:tc>
                  <a:txBody>
                    <a:bodyPr/>
                    <a:lstStyle/>
                    <a:p>
                      <a:r>
                        <a:rPr lang="en-US" dirty="0"/>
                        <a:t>April, May, June 2019</a:t>
                      </a:r>
                    </a:p>
                  </a:txBody>
                  <a:tcPr/>
                </a:tc>
                <a:tc>
                  <a:txBody>
                    <a:bodyPr/>
                    <a:lstStyle/>
                    <a:p>
                      <a:r>
                        <a:rPr lang="en-US" dirty="0"/>
                        <a:t>3 occurrences</a:t>
                      </a:r>
                    </a:p>
                  </a:txBody>
                  <a:tcPr/>
                </a:tc>
                <a:tc>
                  <a:txBody>
                    <a:bodyPr/>
                    <a:lstStyle/>
                    <a:p>
                      <a:r>
                        <a:rPr lang="en-US" dirty="0"/>
                        <a:t>None</a:t>
                      </a:r>
                    </a:p>
                  </a:txBody>
                  <a:tcPr/>
                </a:tc>
                <a:extLst>
                  <a:ext uri="{0D108BD9-81ED-4DB2-BD59-A6C34878D82A}">
                    <a16:rowId xmlns:a16="http://schemas.microsoft.com/office/drawing/2014/main" val="314786151"/>
                  </a:ext>
                </a:extLst>
              </a:tr>
              <a:tr h="370840">
                <a:tc>
                  <a:txBody>
                    <a:bodyPr/>
                    <a:lstStyle/>
                    <a:p>
                      <a:r>
                        <a:rPr lang="en-US" dirty="0"/>
                        <a:t>July, August, September 2019</a:t>
                      </a:r>
                    </a:p>
                  </a:txBody>
                  <a:tcPr/>
                </a:tc>
                <a:tc>
                  <a:txBody>
                    <a:bodyPr/>
                    <a:lstStyle/>
                    <a:p>
                      <a:r>
                        <a:rPr lang="en-US" dirty="0"/>
                        <a:t>2 occurrences</a:t>
                      </a:r>
                    </a:p>
                  </a:txBody>
                  <a:tcPr/>
                </a:tc>
                <a:tc>
                  <a:txBody>
                    <a:bodyPr/>
                    <a:lstStyle/>
                    <a:p>
                      <a:r>
                        <a:rPr lang="en-US" dirty="0"/>
                        <a:t>None</a:t>
                      </a:r>
                      <a:endParaRPr lang="en-US" sz="1400" i="1" dirty="0"/>
                    </a:p>
                  </a:txBody>
                  <a:tcPr/>
                </a:tc>
                <a:extLst>
                  <a:ext uri="{0D108BD9-81ED-4DB2-BD59-A6C34878D82A}">
                    <a16:rowId xmlns:a16="http://schemas.microsoft.com/office/drawing/2014/main" val="3184455251"/>
                  </a:ext>
                </a:extLst>
              </a:tr>
              <a:tr h="370840">
                <a:tc>
                  <a:txBody>
                    <a:bodyPr/>
                    <a:lstStyle/>
                    <a:p>
                      <a:r>
                        <a:rPr lang="en-US" dirty="0"/>
                        <a:t>October, November, December 2019</a:t>
                      </a:r>
                    </a:p>
                  </a:txBody>
                  <a:tcPr/>
                </a:tc>
                <a:tc>
                  <a:txBody>
                    <a:bodyPr/>
                    <a:lstStyle/>
                    <a:p>
                      <a:r>
                        <a:rPr lang="en-US" dirty="0"/>
                        <a:t>4 occurrences</a:t>
                      </a:r>
                    </a:p>
                  </a:txBody>
                  <a:tcPr/>
                </a:tc>
                <a:tc>
                  <a:txBody>
                    <a:bodyPr/>
                    <a:lstStyle/>
                    <a:p>
                      <a:r>
                        <a:rPr lang="en-US" sz="1800" i="0" dirty="0"/>
                        <a:t>Recommend Termination</a:t>
                      </a:r>
                    </a:p>
                  </a:txBody>
                  <a:tcPr/>
                </a:tc>
                <a:extLst>
                  <a:ext uri="{0D108BD9-81ED-4DB2-BD59-A6C34878D82A}">
                    <a16:rowId xmlns:a16="http://schemas.microsoft.com/office/drawing/2014/main" val="2740431320"/>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25</a:t>
            </a:fld>
            <a:endParaRPr lang="en-US"/>
          </a:p>
        </p:txBody>
      </p:sp>
    </p:spTree>
    <p:extLst>
      <p:ext uri="{BB962C8B-B14F-4D97-AF65-F5344CB8AC3E}">
        <p14:creationId xmlns:p14="http://schemas.microsoft.com/office/powerpoint/2010/main" val="1629609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New Hires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An FOP employee that accrues two (2) occurrences within the 45- or 90-day Introductory Period will be issued a Written Warning</a:t>
            </a:r>
          </a:p>
          <a:p>
            <a:r>
              <a:rPr lang="en-US" dirty="0">
                <a:solidFill>
                  <a:schemeClr val="accent4">
                    <a:lumMod val="60000"/>
                    <a:lumOff val="40000"/>
                  </a:schemeClr>
                </a:solidFill>
              </a:rPr>
              <a:t>If more than 2 occurrences are accrued in the Introductory Period, termination of employment may be recommended.</a:t>
            </a:r>
          </a:p>
          <a:p>
            <a:r>
              <a:rPr lang="en-US" dirty="0">
                <a:solidFill>
                  <a:schemeClr val="accent4">
                    <a:lumMod val="60000"/>
                    <a:lumOff val="40000"/>
                  </a:schemeClr>
                </a:solidFill>
              </a:rPr>
              <a:t>If an Introductory Period is extended beyond the initial 45 or 90 days, the same guidelines apply.</a:t>
            </a:r>
          </a:p>
          <a:p>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26</a:t>
            </a:fld>
            <a:endParaRPr lang="en-US"/>
          </a:p>
        </p:txBody>
      </p:sp>
    </p:spTree>
    <p:extLst>
      <p:ext uri="{BB962C8B-B14F-4D97-AF65-F5344CB8AC3E}">
        <p14:creationId xmlns:p14="http://schemas.microsoft.com/office/powerpoint/2010/main" val="3254451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  New Hire Example 1</a:t>
            </a:r>
          </a:p>
        </p:txBody>
      </p:sp>
      <p:graphicFrame>
        <p:nvGraphicFramePr>
          <p:cNvPr id="4" name="Table 3"/>
          <p:cNvGraphicFramePr>
            <a:graphicFrameLocks noGrp="1"/>
          </p:cNvGraphicFramePr>
          <p:nvPr>
            <p:extLst/>
          </p:nvPr>
        </p:nvGraphicFramePr>
        <p:xfrm>
          <a:off x="1317105" y="1690688"/>
          <a:ext cx="8666480" cy="212344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3317585">
                  <a:extLst>
                    <a:ext uri="{9D8B030D-6E8A-4147-A177-3AD203B41FA5}">
                      <a16:colId xmlns:a16="http://schemas.microsoft.com/office/drawing/2014/main" val="3718609332"/>
                    </a:ext>
                  </a:extLst>
                </a:gridCol>
              </a:tblGrid>
              <a:tr h="370840">
                <a:tc>
                  <a:txBody>
                    <a:bodyPr/>
                    <a:lstStyle/>
                    <a:p>
                      <a:r>
                        <a:rPr lang="en-US" dirty="0"/>
                        <a:t>Quarter</a:t>
                      </a:r>
                    </a:p>
                  </a:txBody>
                  <a:tcPr/>
                </a:tc>
                <a:tc>
                  <a:txBody>
                    <a:bodyPr/>
                    <a:lstStyle/>
                    <a:p>
                      <a:r>
                        <a:rPr lang="en-US" dirty="0"/>
                        <a:t>Occurrence</a:t>
                      </a:r>
                    </a:p>
                  </a:txBody>
                  <a:tcPr/>
                </a:tc>
                <a:tc>
                  <a:txBody>
                    <a:bodyPr/>
                    <a:lstStyle/>
                    <a:p>
                      <a:r>
                        <a:rPr lang="en-US" dirty="0"/>
                        <a:t>Action</a:t>
                      </a:r>
                    </a:p>
                  </a:txBody>
                  <a:tcPr/>
                </a:tc>
                <a:extLst>
                  <a:ext uri="{0D108BD9-81ED-4DB2-BD59-A6C34878D82A}">
                    <a16:rowId xmlns:a16="http://schemas.microsoft.com/office/drawing/2014/main" val="694844396"/>
                  </a:ext>
                </a:extLst>
              </a:tr>
              <a:tr h="370840">
                <a:tc>
                  <a:txBody>
                    <a:bodyPr/>
                    <a:lstStyle/>
                    <a:p>
                      <a:r>
                        <a:rPr lang="en-US" dirty="0"/>
                        <a:t>January, February, March 2018</a:t>
                      </a:r>
                    </a:p>
                  </a:txBody>
                  <a:tcPr/>
                </a:tc>
                <a:tc>
                  <a:txBody>
                    <a:bodyPr/>
                    <a:lstStyle/>
                    <a:p>
                      <a:r>
                        <a:rPr lang="en-US" dirty="0"/>
                        <a:t>2 occurrences</a:t>
                      </a:r>
                    </a:p>
                  </a:txBody>
                  <a:tcPr/>
                </a:tc>
                <a:tc>
                  <a:txBody>
                    <a:bodyPr/>
                    <a:lstStyle/>
                    <a:p>
                      <a:r>
                        <a:rPr lang="en-US" dirty="0"/>
                        <a:t>Written Warning after 2</a:t>
                      </a:r>
                      <a:r>
                        <a:rPr lang="en-US" baseline="30000" dirty="0"/>
                        <a:t>nd</a:t>
                      </a:r>
                      <a:r>
                        <a:rPr lang="en-US" baseline="0" dirty="0"/>
                        <a:t> </a:t>
                      </a:r>
                      <a:endParaRPr lang="en-US" dirty="0"/>
                    </a:p>
                  </a:txBody>
                  <a:tcPr/>
                </a:tc>
                <a:extLst>
                  <a:ext uri="{0D108BD9-81ED-4DB2-BD59-A6C34878D82A}">
                    <a16:rowId xmlns:a16="http://schemas.microsoft.com/office/drawing/2014/main" val="2778586504"/>
                  </a:ext>
                </a:extLst>
              </a:tr>
              <a:tr h="370840">
                <a:tc>
                  <a:txBody>
                    <a:bodyPr/>
                    <a:lstStyle/>
                    <a:p>
                      <a:r>
                        <a:rPr lang="en-US" dirty="0"/>
                        <a:t>April, May, June 2018</a:t>
                      </a:r>
                    </a:p>
                  </a:txBody>
                  <a:tcPr/>
                </a:tc>
                <a:tc>
                  <a:txBody>
                    <a:bodyPr/>
                    <a:lstStyle/>
                    <a:p>
                      <a:r>
                        <a:rPr lang="en-US" sz="1800" dirty="0"/>
                        <a:t>3 occurrences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None</a:t>
                      </a:r>
                    </a:p>
                  </a:txBody>
                  <a:tcPr/>
                </a:tc>
                <a:extLst>
                  <a:ext uri="{0D108BD9-81ED-4DB2-BD59-A6C34878D82A}">
                    <a16:rowId xmlns:a16="http://schemas.microsoft.com/office/drawing/2014/main" val="2451772852"/>
                  </a:ext>
                </a:extLst>
              </a:tr>
              <a:tr h="370840">
                <a:tc>
                  <a:txBody>
                    <a:bodyPr/>
                    <a:lstStyle/>
                    <a:p>
                      <a:r>
                        <a:rPr lang="en-US" dirty="0"/>
                        <a:t>July, August, September 2018</a:t>
                      </a:r>
                    </a:p>
                  </a:txBody>
                  <a:tcPr/>
                </a:tc>
                <a:tc>
                  <a:txBody>
                    <a:bodyPr/>
                    <a:lstStyle/>
                    <a:p>
                      <a:r>
                        <a:rPr lang="en-US" dirty="0"/>
                        <a:t>2</a:t>
                      </a:r>
                      <a:r>
                        <a:rPr lang="en-US" baseline="0" dirty="0"/>
                        <a:t> occurrences</a:t>
                      </a:r>
                      <a:endParaRPr lang="en-US" dirty="0"/>
                    </a:p>
                  </a:txBody>
                  <a:tcPr/>
                </a:tc>
                <a:tc>
                  <a:txBody>
                    <a:bodyPr/>
                    <a:lstStyle/>
                    <a:p>
                      <a:r>
                        <a:rPr lang="en-US" dirty="0"/>
                        <a:t>None</a:t>
                      </a:r>
                    </a:p>
                  </a:txBody>
                  <a:tcPr/>
                </a:tc>
                <a:extLst>
                  <a:ext uri="{0D108BD9-81ED-4DB2-BD59-A6C34878D82A}">
                    <a16:rowId xmlns:a16="http://schemas.microsoft.com/office/drawing/2014/main" val="401297644"/>
                  </a:ext>
                </a:extLst>
              </a:tr>
              <a:tr h="370840">
                <a:tc>
                  <a:txBody>
                    <a:bodyPr/>
                    <a:lstStyle/>
                    <a:p>
                      <a:r>
                        <a:rPr lang="en-US" dirty="0"/>
                        <a:t>October, November December 2018</a:t>
                      </a:r>
                    </a:p>
                  </a:txBody>
                  <a:tcPr/>
                </a:tc>
                <a:tc>
                  <a:txBody>
                    <a:bodyPr/>
                    <a:lstStyle/>
                    <a:p>
                      <a:r>
                        <a:rPr lang="en-US" dirty="0"/>
                        <a:t>6</a:t>
                      </a:r>
                      <a:r>
                        <a:rPr lang="en-US" baseline="0" dirty="0"/>
                        <a:t> occurrences</a:t>
                      </a:r>
                      <a:endParaRPr lang="en-US" dirty="0"/>
                    </a:p>
                  </a:txBody>
                  <a:tcPr/>
                </a:tc>
                <a:tc>
                  <a:txBody>
                    <a:bodyPr/>
                    <a:lstStyle/>
                    <a:p>
                      <a:r>
                        <a:rPr lang="en-US" dirty="0"/>
                        <a:t>Last and Final Warning after 4</a:t>
                      </a:r>
                      <a:r>
                        <a:rPr lang="en-US" baseline="30000" dirty="0"/>
                        <a:t>th</a:t>
                      </a:r>
                      <a:endParaRPr lang="en-US" dirty="0"/>
                    </a:p>
                    <a:p>
                      <a:r>
                        <a:rPr lang="en-US" baseline="0" dirty="0"/>
                        <a:t>Recommend termination after 6</a:t>
                      </a:r>
                      <a:r>
                        <a:rPr lang="en-US" baseline="30000" dirty="0"/>
                        <a:t>th</a:t>
                      </a:r>
                      <a:endParaRPr lang="en-US" dirty="0"/>
                    </a:p>
                  </a:txBody>
                  <a:tcPr/>
                </a:tc>
                <a:extLst>
                  <a:ext uri="{0D108BD9-81ED-4DB2-BD59-A6C34878D82A}">
                    <a16:rowId xmlns:a16="http://schemas.microsoft.com/office/drawing/2014/main" val="3441982933"/>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27</a:t>
            </a:fld>
            <a:endParaRPr lang="en-US"/>
          </a:p>
        </p:txBody>
      </p:sp>
    </p:spTree>
    <p:extLst>
      <p:ext uri="{BB962C8B-B14F-4D97-AF65-F5344CB8AC3E}">
        <p14:creationId xmlns:p14="http://schemas.microsoft.com/office/powerpoint/2010/main" val="3225984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  New Hire Example 2 </a:t>
            </a:r>
          </a:p>
        </p:txBody>
      </p:sp>
      <p:graphicFrame>
        <p:nvGraphicFramePr>
          <p:cNvPr id="4" name="Table 3"/>
          <p:cNvGraphicFramePr>
            <a:graphicFrameLocks noGrp="1"/>
          </p:cNvGraphicFramePr>
          <p:nvPr>
            <p:extLst>
              <p:ext uri="{D42A27DB-BD31-4B8C-83A1-F6EECF244321}">
                <p14:modId xmlns:p14="http://schemas.microsoft.com/office/powerpoint/2010/main" val="194787121"/>
              </p:ext>
            </p:extLst>
          </p:nvPr>
        </p:nvGraphicFramePr>
        <p:xfrm>
          <a:off x="1317105" y="1690688"/>
          <a:ext cx="8666480" cy="3230880"/>
        </p:xfrm>
        <a:graphic>
          <a:graphicData uri="http://schemas.openxmlformats.org/drawingml/2006/table">
            <a:tbl>
              <a:tblPr firstRow="1" bandRow="1">
                <a:tableStyleId>{5C22544A-7EE6-4342-B048-85BDC9FD1C3A}</a:tableStyleId>
              </a:tblPr>
              <a:tblGrid>
                <a:gridCol w="3746500">
                  <a:extLst>
                    <a:ext uri="{9D8B030D-6E8A-4147-A177-3AD203B41FA5}">
                      <a16:colId xmlns:a16="http://schemas.microsoft.com/office/drawing/2014/main" val="2458320156"/>
                    </a:ext>
                  </a:extLst>
                </a:gridCol>
                <a:gridCol w="1602395">
                  <a:extLst>
                    <a:ext uri="{9D8B030D-6E8A-4147-A177-3AD203B41FA5}">
                      <a16:colId xmlns:a16="http://schemas.microsoft.com/office/drawing/2014/main" val="696516183"/>
                    </a:ext>
                  </a:extLst>
                </a:gridCol>
                <a:gridCol w="3317585">
                  <a:extLst>
                    <a:ext uri="{9D8B030D-6E8A-4147-A177-3AD203B41FA5}">
                      <a16:colId xmlns:a16="http://schemas.microsoft.com/office/drawing/2014/main" val="3718609332"/>
                    </a:ext>
                  </a:extLst>
                </a:gridCol>
              </a:tblGrid>
              <a:tr h="370840">
                <a:tc>
                  <a:txBody>
                    <a:bodyPr/>
                    <a:lstStyle/>
                    <a:p>
                      <a:r>
                        <a:rPr lang="en-US" dirty="0"/>
                        <a:t>Quarter</a:t>
                      </a:r>
                    </a:p>
                  </a:txBody>
                  <a:tcPr/>
                </a:tc>
                <a:tc>
                  <a:txBody>
                    <a:bodyPr/>
                    <a:lstStyle/>
                    <a:p>
                      <a:r>
                        <a:rPr lang="en-US" dirty="0"/>
                        <a:t>Occurrence</a:t>
                      </a:r>
                    </a:p>
                  </a:txBody>
                  <a:tcPr/>
                </a:tc>
                <a:tc>
                  <a:txBody>
                    <a:bodyPr/>
                    <a:lstStyle/>
                    <a:p>
                      <a:r>
                        <a:rPr lang="en-US" dirty="0"/>
                        <a:t>Action</a:t>
                      </a:r>
                    </a:p>
                  </a:txBody>
                  <a:tcPr/>
                </a:tc>
                <a:extLst>
                  <a:ext uri="{0D108BD9-81ED-4DB2-BD59-A6C34878D82A}">
                    <a16:rowId xmlns:a16="http://schemas.microsoft.com/office/drawing/2014/main" val="694844396"/>
                  </a:ext>
                </a:extLst>
              </a:tr>
              <a:tr h="370840">
                <a:tc>
                  <a:txBody>
                    <a:bodyPr/>
                    <a:lstStyle/>
                    <a:p>
                      <a:r>
                        <a:rPr lang="en-US" dirty="0"/>
                        <a:t>January, February, March 2018</a:t>
                      </a:r>
                    </a:p>
                  </a:txBody>
                  <a:tcPr/>
                </a:tc>
                <a:tc>
                  <a:txBody>
                    <a:bodyPr/>
                    <a:lstStyle/>
                    <a:p>
                      <a:r>
                        <a:rPr lang="en-US" dirty="0"/>
                        <a:t>2 occurrences</a:t>
                      </a:r>
                    </a:p>
                  </a:txBody>
                  <a:tcPr/>
                </a:tc>
                <a:tc>
                  <a:txBody>
                    <a:bodyPr/>
                    <a:lstStyle/>
                    <a:p>
                      <a:r>
                        <a:rPr lang="en-US" dirty="0"/>
                        <a:t>Written Warning after 2</a:t>
                      </a:r>
                      <a:r>
                        <a:rPr lang="en-US" baseline="30000" dirty="0"/>
                        <a:t>nd</a:t>
                      </a:r>
                      <a:r>
                        <a:rPr lang="en-US" baseline="0" dirty="0"/>
                        <a:t> </a:t>
                      </a:r>
                      <a:endParaRPr lang="en-US" dirty="0"/>
                    </a:p>
                  </a:txBody>
                  <a:tcPr/>
                </a:tc>
                <a:extLst>
                  <a:ext uri="{0D108BD9-81ED-4DB2-BD59-A6C34878D82A}">
                    <a16:rowId xmlns:a16="http://schemas.microsoft.com/office/drawing/2014/main" val="2778586504"/>
                  </a:ext>
                </a:extLst>
              </a:tr>
              <a:tr h="370840">
                <a:tc>
                  <a:txBody>
                    <a:bodyPr/>
                    <a:lstStyle/>
                    <a:p>
                      <a:r>
                        <a:rPr lang="en-US" dirty="0"/>
                        <a:t>April, May, June 2018</a:t>
                      </a:r>
                    </a:p>
                  </a:txBody>
                  <a:tcPr/>
                </a:tc>
                <a:tc>
                  <a:txBody>
                    <a:bodyPr/>
                    <a:lstStyle/>
                    <a:p>
                      <a:r>
                        <a:rPr lang="en-US" sz="1800" dirty="0"/>
                        <a:t>3 occurrences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None</a:t>
                      </a:r>
                    </a:p>
                  </a:txBody>
                  <a:tcPr/>
                </a:tc>
                <a:extLst>
                  <a:ext uri="{0D108BD9-81ED-4DB2-BD59-A6C34878D82A}">
                    <a16:rowId xmlns:a16="http://schemas.microsoft.com/office/drawing/2014/main" val="2451772852"/>
                  </a:ext>
                </a:extLst>
              </a:tr>
              <a:tr h="370840">
                <a:tc>
                  <a:txBody>
                    <a:bodyPr/>
                    <a:lstStyle/>
                    <a:p>
                      <a:r>
                        <a:rPr lang="en-US" dirty="0"/>
                        <a:t>July, August, September 2018</a:t>
                      </a:r>
                    </a:p>
                  </a:txBody>
                  <a:tcPr/>
                </a:tc>
                <a:tc>
                  <a:txBody>
                    <a:bodyPr/>
                    <a:lstStyle/>
                    <a:p>
                      <a:r>
                        <a:rPr lang="en-US" dirty="0"/>
                        <a:t>2</a:t>
                      </a:r>
                      <a:r>
                        <a:rPr lang="en-US" baseline="0" dirty="0"/>
                        <a:t> occurrences</a:t>
                      </a:r>
                      <a:endParaRPr lang="en-US" dirty="0"/>
                    </a:p>
                  </a:txBody>
                  <a:tcPr/>
                </a:tc>
                <a:tc>
                  <a:txBody>
                    <a:bodyPr/>
                    <a:lstStyle/>
                    <a:p>
                      <a:r>
                        <a:rPr lang="en-US" dirty="0"/>
                        <a:t>None</a:t>
                      </a:r>
                    </a:p>
                  </a:txBody>
                  <a:tcPr/>
                </a:tc>
                <a:extLst>
                  <a:ext uri="{0D108BD9-81ED-4DB2-BD59-A6C34878D82A}">
                    <a16:rowId xmlns:a16="http://schemas.microsoft.com/office/drawing/2014/main" val="401297644"/>
                  </a:ext>
                </a:extLst>
              </a:tr>
              <a:tr h="370840">
                <a:tc>
                  <a:txBody>
                    <a:bodyPr/>
                    <a:lstStyle/>
                    <a:p>
                      <a:r>
                        <a:rPr lang="en-US" dirty="0"/>
                        <a:t>October, November December 2018</a:t>
                      </a:r>
                    </a:p>
                  </a:txBody>
                  <a:tcPr/>
                </a:tc>
                <a:tc>
                  <a:txBody>
                    <a:bodyPr/>
                    <a:lstStyle/>
                    <a:p>
                      <a:r>
                        <a:rPr lang="en-US" dirty="0"/>
                        <a:t>2</a:t>
                      </a:r>
                      <a:r>
                        <a:rPr lang="en-US" baseline="0" dirty="0"/>
                        <a:t> occurrences</a:t>
                      </a:r>
                      <a:endParaRPr lang="en-US" dirty="0"/>
                    </a:p>
                  </a:txBody>
                  <a:tcPr/>
                </a:tc>
                <a:tc>
                  <a:txBody>
                    <a:bodyPr/>
                    <a:lstStyle/>
                    <a:p>
                      <a:r>
                        <a:rPr lang="en-US" dirty="0"/>
                        <a:t>None</a:t>
                      </a:r>
                    </a:p>
                  </a:txBody>
                  <a:tcPr/>
                </a:tc>
                <a:extLst>
                  <a:ext uri="{0D108BD9-81ED-4DB2-BD59-A6C34878D82A}">
                    <a16:rowId xmlns:a16="http://schemas.microsoft.com/office/drawing/2014/main" val="3441982933"/>
                  </a:ext>
                </a:extLst>
              </a:tr>
              <a:tr h="370840">
                <a:tc>
                  <a:txBody>
                    <a:bodyPr/>
                    <a:lstStyle/>
                    <a:p>
                      <a:r>
                        <a:rPr lang="en-US" dirty="0"/>
                        <a:t>January, February, March 2019</a:t>
                      </a:r>
                    </a:p>
                  </a:txBody>
                  <a:tcPr/>
                </a:tc>
                <a:tc>
                  <a:txBody>
                    <a:bodyPr/>
                    <a:lstStyle/>
                    <a:p>
                      <a:r>
                        <a:rPr lang="en-US" dirty="0"/>
                        <a:t>2 occurrences</a:t>
                      </a:r>
                    </a:p>
                  </a:txBody>
                  <a:tcPr/>
                </a:tc>
                <a:tc>
                  <a:txBody>
                    <a:bodyPr/>
                    <a:lstStyle/>
                    <a:p>
                      <a:r>
                        <a:rPr lang="en-US" dirty="0"/>
                        <a:t>None</a:t>
                      </a:r>
                    </a:p>
                  </a:txBody>
                  <a:tcPr/>
                </a:tc>
                <a:extLst>
                  <a:ext uri="{0D108BD9-81ED-4DB2-BD59-A6C34878D82A}">
                    <a16:rowId xmlns:a16="http://schemas.microsoft.com/office/drawing/2014/main" val="1063833185"/>
                  </a:ext>
                </a:extLst>
              </a:tr>
              <a:tr h="370840">
                <a:tc>
                  <a:txBody>
                    <a:bodyPr/>
                    <a:lstStyle/>
                    <a:p>
                      <a:r>
                        <a:rPr lang="en-US" dirty="0"/>
                        <a:t>April, May, June 2019</a:t>
                      </a:r>
                    </a:p>
                  </a:txBody>
                  <a:tcPr/>
                </a:tc>
                <a:tc>
                  <a:txBody>
                    <a:bodyPr/>
                    <a:lstStyle/>
                    <a:p>
                      <a:r>
                        <a:rPr lang="en-US" dirty="0"/>
                        <a:t>4</a:t>
                      </a:r>
                      <a:r>
                        <a:rPr lang="en-US" baseline="0" dirty="0"/>
                        <a:t> occurrences</a:t>
                      </a:r>
                      <a:endParaRPr lang="en-US" dirty="0"/>
                    </a:p>
                  </a:txBody>
                  <a:tcPr/>
                </a:tc>
                <a:tc>
                  <a:txBody>
                    <a:bodyPr/>
                    <a:lstStyle/>
                    <a:p>
                      <a:r>
                        <a:rPr lang="en-US" dirty="0"/>
                        <a:t>Written Warning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dirty="0"/>
                        <a:t>It</a:t>
                      </a:r>
                      <a:r>
                        <a:rPr lang="en-US" sz="1400" i="1" baseline="0" dirty="0"/>
                        <a:t> has been more than 12 months since the last action, so the action drops a level and the Written Warning </a:t>
                      </a:r>
                      <a:r>
                        <a:rPr lang="en-US" sz="1400" i="1" baseline="0"/>
                        <a:t>is re-issued</a:t>
                      </a:r>
                      <a:endParaRPr lang="en-US" sz="1400" i="1" dirty="0"/>
                    </a:p>
                  </a:txBody>
                  <a:tcPr/>
                </a:tc>
                <a:extLst>
                  <a:ext uri="{0D108BD9-81ED-4DB2-BD59-A6C34878D82A}">
                    <a16:rowId xmlns:a16="http://schemas.microsoft.com/office/drawing/2014/main" val="4277862058"/>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28</a:t>
            </a:fld>
            <a:endParaRPr lang="en-US"/>
          </a:p>
        </p:txBody>
      </p:sp>
    </p:spTree>
    <p:extLst>
      <p:ext uri="{BB962C8B-B14F-4D97-AF65-F5344CB8AC3E}">
        <p14:creationId xmlns:p14="http://schemas.microsoft.com/office/powerpoint/2010/main" val="1731119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Occurrences:  New Hire Example 3 </a:t>
            </a:r>
          </a:p>
        </p:txBody>
      </p:sp>
      <p:graphicFrame>
        <p:nvGraphicFramePr>
          <p:cNvPr id="4" name="Table 3"/>
          <p:cNvGraphicFramePr>
            <a:graphicFrameLocks noGrp="1"/>
          </p:cNvGraphicFramePr>
          <p:nvPr>
            <p:extLst/>
          </p:nvPr>
        </p:nvGraphicFramePr>
        <p:xfrm>
          <a:off x="1317104" y="1690688"/>
          <a:ext cx="8990677" cy="1010920"/>
        </p:xfrm>
        <a:graphic>
          <a:graphicData uri="http://schemas.openxmlformats.org/drawingml/2006/table">
            <a:tbl>
              <a:tblPr firstRow="1" bandRow="1">
                <a:tableStyleId>{5C22544A-7EE6-4342-B048-85BDC9FD1C3A}</a:tableStyleId>
              </a:tblPr>
              <a:tblGrid>
                <a:gridCol w="3886650">
                  <a:extLst>
                    <a:ext uri="{9D8B030D-6E8A-4147-A177-3AD203B41FA5}">
                      <a16:colId xmlns:a16="http://schemas.microsoft.com/office/drawing/2014/main" val="2458320156"/>
                    </a:ext>
                  </a:extLst>
                </a:gridCol>
                <a:gridCol w="1662338">
                  <a:extLst>
                    <a:ext uri="{9D8B030D-6E8A-4147-A177-3AD203B41FA5}">
                      <a16:colId xmlns:a16="http://schemas.microsoft.com/office/drawing/2014/main" val="696516183"/>
                    </a:ext>
                  </a:extLst>
                </a:gridCol>
                <a:gridCol w="3441689">
                  <a:extLst>
                    <a:ext uri="{9D8B030D-6E8A-4147-A177-3AD203B41FA5}">
                      <a16:colId xmlns:a16="http://schemas.microsoft.com/office/drawing/2014/main" val="3718609332"/>
                    </a:ext>
                  </a:extLst>
                </a:gridCol>
              </a:tblGrid>
              <a:tr h="370840">
                <a:tc>
                  <a:txBody>
                    <a:bodyPr/>
                    <a:lstStyle/>
                    <a:p>
                      <a:r>
                        <a:rPr lang="en-US" dirty="0"/>
                        <a:t>Quarter</a:t>
                      </a:r>
                    </a:p>
                  </a:txBody>
                  <a:tcPr/>
                </a:tc>
                <a:tc>
                  <a:txBody>
                    <a:bodyPr/>
                    <a:lstStyle/>
                    <a:p>
                      <a:r>
                        <a:rPr lang="en-US" dirty="0"/>
                        <a:t>Occurrence</a:t>
                      </a:r>
                    </a:p>
                  </a:txBody>
                  <a:tcPr/>
                </a:tc>
                <a:tc>
                  <a:txBody>
                    <a:bodyPr/>
                    <a:lstStyle/>
                    <a:p>
                      <a:r>
                        <a:rPr lang="en-US" dirty="0"/>
                        <a:t>Action</a:t>
                      </a:r>
                    </a:p>
                  </a:txBody>
                  <a:tcPr/>
                </a:tc>
                <a:extLst>
                  <a:ext uri="{0D108BD9-81ED-4DB2-BD59-A6C34878D82A}">
                    <a16:rowId xmlns:a16="http://schemas.microsoft.com/office/drawing/2014/main" val="694844396"/>
                  </a:ext>
                </a:extLst>
              </a:tr>
              <a:tr h="370840">
                <a:tc>
                  <a:txBody>
                    <a:bodyPr/>
                    <a:lstStyle/>
                    <a:p>
                      <a:r>
                        <a:rPr lang="en-US" dirty="0"/>
                        <a:t>January, February, March 2018</a:t>
                      </a:r>
                    </a:p>
                  </a:txBody>
                  <a:tcPr/>
                </a:tc>
                <a:tc>
                  <a:txBody>
                    <a:bodyPr/>
                    <a:lstStyle/>
                    <a:p>
                      <a:r>
                        <a:rPr lang="en-US" dirty="0"/>
                        <a:t>4 occurrences</a:t>
                      </a:r>
                    </a:p>
                  </a:txBody>
                  <a:tcPr/>
                </a:tc>
                <a:tc>
                  <a:txBody>
                    <a:bodyPr/>
                    <a:lstStyle/>
                    <a:p>
                      <a:r>
                        <a:rPr lang="en-US" dirty="0"/>
                        <a:t>Written Warning after 2</a:t>
                      </a:r>
                      <a:r>
                        <a:rPr lang="en-US" baseline="30000" dirty="0"/>
                        <a:t>nd</a:t>
                      </a:r>
                      <a:r>
                        <a:rPr lang="en-US" baseline="0" dirty="0"/>
                        <a:t> </a:t>
                      </a:r>
                    </a:p>
                    <a:p>
                      <a:r>
                        <a:rPr lang="en-US" baseline="0" dirty="0"/>
                        <a:t>Recommend Termination after 4</a:t>
                      </a:r>
                      <a:r>
                        <a:rPr lang="en-US" baseline="30000" dirty="0"/>
                        <a:t>th</a:t>
                      </a:r>
                      <a:r>
                        <a:rPr lang="en-US" baseline="0" dirty="0"/>
                        <a:t> </a:t>
                      </a:r>
                      <a:endParaRPr lang="en-US" dirty="0"/>
                    </a:p>
                  </a:txBody>
                  <a:tcPr/>
                </a:tc>
                <a:extLst>
                  <a:ext uri="{0D108BD9-81ED-4DB2-BD59-A6C34878D82A}">
                    <a16:rowId xmlns:a16="http://schemas.microsoft.com/office/drawing/2014/main" val="2778586504"/>
                  </a:ext>
                </a:extLst>
              </a:tr>
            </a:tbl>
          </a:graphicData>
        </a:graphic>
      </p:graphicFrame>
      <p:sp>
        <p:nvSpPr>
          <p:cNvPr id="3" name="Slide Number Placeholder 2"/>
          <p:cNvSpPr>
            <a:spLocks noGrp="1"/>
          </p:cNvSpPr>
          <p:nvPr>
            <p:ph type="sldNum" sz="quarter" idx="12"/>
          </p:nvPr>
        </p:nvSpPr>
        <p:spPr/>
        <p:txBody>
          <a:bodyPr/>
          <a:lstStyle/>
          <a:p>
            <a:fld id="{AF470CCA-2172-4504-AEAE-9DC47E71383B}" type="slidenum">
              <a:rPr lang="en-US" smtClean="0"/>
              <a:t>29</a:t>
            </a:fld>
            <a:endParaRPr lang="en-US"/>
          </a:p>
        </p:txBody>
      </p:sp>
    </p:spTree>
    <p:extLst>
      <p:ext uri="{BB962C8B-B14F-4D97-AF65-F5344CB8AC3E}">
        <p14:creationId xmlns:p14="http://schemas.microsoft.com/office/powerpoint/2010/main" val="47388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Policy Statement and Expectations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Facility Operations and Planning (FOP) employees provide important and valuable services to the University of Southern Indiana (USI)</a:t>
            </a:r>
          </a:p>
          <a:p>
            <a:r>
              <a:rPr lang="en-US" dirty="0">
                <a:solidFill>
                  <a:schemeClr val="accent4">
                    <a:lumMod val="60000"/>
                    <a:lumOff val="40000"/>
                  </a:schemeClr>
                </a:solidFill>
              </a:rPr>
              <a:t>FOP desires to maintain excellent customer service to USI customers</a:t>
            </a:r>
          </a:p>
        </p:txBody>
      </p:sp>
      <p:sp>
        <p:nvSpPr>
          <p:cNvPr id="4" name="Slide Number Placeholder 3"/>
          <p:cNvSpPr>
            <a:spLocks noGrp="1"/>
          </p:cNvSpPr>
          <p:nvPr>
            <p:ph type="sldNum" sz="quarter" idx="12"/>
          </p:nvPr>
        </p:nvSpPr>
        <p:spPr/>
        <p:txBody>
          <a:bodyPr/>
          <a:lstStyle/>
          <a:p>
            <a:fld id="{AF470CCA-2172-4504-AEAE-9DC47E71383B}" type="slidenum">
              <a:rPr lang="en-US" smtClean="0"/>
              <a:t>3</a:t>
            </a:fld>
            <a:endParaRPr lang="en-US"/>
          </a:p>
        </p:txBody>
      </p:sp>
    </p:spTree>
    <p:extLst>
      <p:ext uri="{BB962C8B-B14F-4D97-AF65-F5344CB8AC3E}">
        <p14:creationId xmlns:p14="http://schemas.microsoft.com/office/powerpoint/2010/main" val="4224473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No Call / No Show</a:t>
            </a:r>
          </a:p>
        </p:txBody>
      </p:sp>
      <p:sp>
        <p:nvSpPr>
          <p:cNvPr id="3" name="Content Placeholder 2"/>
          <p:cNvSpPr>
            <a:spLocks noGrp="1"/>
          </p:cNvSpPr>
          <p:nvPr>
            <p:ph idx="1"/>
          </p:nvPr>
        </p:nvSpPr>
        <p:spPr>
          <a:xfrm>
            <a:off x="838200" y="1825624"/>
            <a:ext cx="10515600" cy="4374454"/>
          </a:xfrm>
        </p:spPr>
        <p:txBody>
          <a:bodyPr>
            <a:normAutofit lnSpcReduction="10000"/>
          </a:bodyPr>
          <a:lstStyle/>
          <a:p>
            <a:r>
              <a:rPr lang="en-US" dirty="0">
                <a:solidFill>
                  <a:schemeClr val="accent4">
                    <a:lumMod val="60000"/>
                    <a:lumOff val="40000"/>
                  </a:schemeClr>
                </a:solidFill>
              </a:rPr>
              <a:t>Per University policy, an employee who fails to call in and report to work as scheduled for </a:t>
            </a:r>
            <a:r>
              <a:rPr lang="en-US" b="1" dirty="0">
                <a:solidFill>
                  <a:schemeClr val="accent4">
                    <a:lumMod val="60000"/>
                    <a:lumOff val="40000"/>
                  </a:schemeClr>
                </a:solidFill>
              </a:rPr>
              <a:t>three consecutive workdays </a:t>
            </a:r>
            <a:r>
              <a:rPr lang="en-US" dirty="0">
                <a:solidFill>
                  <a:schemeClr val="accent4">
                    <a:lumMod val="60000"/>
                    <a:lumOff val="40000"/>
                  </a:schemeClr>
                </a:solidFill>
              </a:rPr>
              <a:t>will be viewed as having abandoned their position and employment will be terminated.</a:t>
            </a:r>
          </a:p>
          <a:p>
            <a:r>
              <a:rPr lang="en-US" dirty="0">
                <a:solidFill>
                  <a:schemeClr val="accent4">
                    <a:lumMod val="60000"/>
                    <a:lumOff val="40000"/>
                  </a:schemeClr>
                </a:solidFill>
              </a:rPr>
              <a:t>FOP defines a no call / no show as an incident in which an employee does not call in to report an absence and/or does not show up within </a:t>
            </a:r>
            <a:r>
              <a:rPr lang="en-US" b="1" dirty="0">
                <a:solidFill>
                  <a:schemeClr val="accent4">
                    <a:lumMod val="60000"/>
                    <a:lumOff val="40000"/>
                  </a:schemeClr>
                </a:solidFill>
              </a:rPr>
              <a:t>one hour</a:t>
            </a:r>
            <a:r>
              <a:rPr lang="en-US" b="1" i="1" dirty="0">
                <a:solidFill>
                  <a:schemeClr val="accent4">
                    <a:lumMod val="60000"/>
                    <a:lumOff val="40000"/>
                  </a:schemeClr>
                </a:solidFill>
              </a:rPr>
              <a:t> </a:t>
            </a:r>
            <a:r>
              <a:rPr lang="en-US" dirty="0">
                <a:solidFill>
                  <a:schemeClr val="accent4">
                    <a:lumMod val="60000"/>
                    <a:lumOff val="40000"/>
                  </a:schemeClr>
                </a:solidFill>
              </a:rPr>
              <a:t>of his/her scheduled start time</a:t>
            </a:r>
          </a:p>
          <a:p>
            <a:r>
              <a:rPr lang="en-US" dirty="0">
                <a:solidFill>
                  <a:schemeClr val="accent4">
                    <a:lumMod val="60000"/>
                    <a:lumOff val="40000"/>
                  </a:schemeClr>
                </a:solidFill>
              </a:rPr>
              <a:t>If a FOP employee is a no call / no show, the supervisor or Lead is expected to reach out to the employee as soon as practical.  Our primary objective is to ensure the employee’s safety and well-being.  If contact if made with the employee, the supervisor should inquire if the employee plans to report to work and, if so, when.</a:t>
            </a:r>
          </a:p>
        </p:txBody>
      </p:sp>
      <p:sp>
        <p:nvSpPr>
          <p:cNvPr id="5" name="Slide Number Placeholder 4"/>
          <p:cNvSpPr>
            <a:spLocks noGrp="1"/>
          </p:cNvSpPr>
          <p:nvPr>
            <p:ph type="sldNum" sz="quarter" idx="12"/>
          </p:nvPr>
        </p:nvSpPr>
        <p:spPr/>
        <p:txBody>
          <a:bodyPr/>
          <a:lstStyle/>
          <a:p>
            <a:fld id="{AF470CCA-2172-4504-AEAE-9DC47E71383B}" type="slidenum">
              <a:rPr lang="en-US" smtClean="0"/>
              <a:t>30</a:t>
            </a:fld>
            <a:endParaRPr lang="en-US"/>
          </a:p>
        </p:txBody>
      </p:sp>
    </p:spTree>
    <p:extLst>
      <p:ext uri="{BB962C8B-B14F-4D97-AF65-F5344CB8AC3E}">
        <p14:creationId xmlns:p14="http://schemas.microsoft.com/office/powerpoint/2010/main" val="30779622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No Call / No Show</a:t>
            </a:r>
          </a:p>
        </p:txBody>
      </p:sp>
      <p:sp>
        <p:nvSpPr>
          <p:cNvPr id="3" name="Content Placeholder 2"/>
          <p:cNvSpPr>
            <a:spLocks noGrp="1"/>
          </p:cNvSpPr>
          <p:nvPr>
            <p:ph idx="1"/>
          </p:nvPr>
        </p:nvSpPr>
        <p:spPr>
          <a:xfrm>
            <a:off x="838200" y="1825624"/>
            <a:ext cx="10515600" cy="4374454"/>
          </a:xfrm>
        </p:spPr>
        <p:txBody>
          <a:bodyPr>
            <a:normAutofit/>
          </a:bodyPr>
          <a:lstStyle/>
          <a:p>
            <a:r>
              <a:rPr lang="en-US" dirty="0">
                <a:solidFill>
                  <a:schemeClr val="accent4">
                    <a:lumMod val="60000"/>
                    <a:lumOff val="40000"/>
                  </a:schemeClr>
                </a:solidFill>
              </a:rPr>
              <a:t>An employee who does not report to work or call in within the first hour of their scheduled shift, but then reports to work within the first four (4) hours of their scheduled shift, will accrue </a:t>
            </a:r>
            <a:r>
              <a:rPr lang="en-US" b="1" dirty="0">
                <a:solidFill>
                  <a:schemeClr val="accent4">
                    <a:lumMod val="60000"/>
                    <a:lumOff val="40000"/>
                  </a:schemeClr>
                </a:solidFill>
              </a:rPr>
              <a:t>two (2) </a:t>
            </a:r>
            <a:r>
              <a:rPr lang="en-US" dirty="0">
                <a:solidFill>
                  <a:schemeClr val="accent4">
                    <a:lumMod val="60000"/>
                    <a:lumOff val="40000"/>
                  </a:schemeClr>
                </a:solidFill>
              </a:rPr>
              <a:t>occurrences.</a:t>
            </a:r>
          </a:p>
          <a:p>
            <a:r>
              <a:rPr lang="en-US" dirty="0">
                <a:solidFill>
                  <a:schemeClr val="accent4">
                    <a:lumMod val="60000"/>
                    <a:lumOff val="40000"/>
                  </a:schemeClr>
                </a:solidFill>
              </a:rPr>
              <a:t>An employee who does not report to work or call in within the first hour of their scheduled shift, and does not come to work at all, will accrue </a:t>
            </a:r>
            <a:r>
              <a:rPr lang="en-US" b="1" dirty="0">
                <a:solidFill>
                  <a:schemeClr val="accent4">
                    <a:lumMod val="60000"/>
                    <a:lumOff val="40000"/>
                  </a:schemeClr>
                </a:solidFill>
              </a:rPr>
              <a:t>four (4) </a:t>
            </a:r>
            <a:r>
              <a:rPr lang="en-US" dirty="0">
                <a:solidFill>
                  <a:schemeClr val="accent4">
                    <a:lumMod val="60000"/>
                    <a:lumOff val="40000"/>
                  </a:schemeClr>
                </a:solidFill>
              </a:rPr>
              <a:t>occurrences.</a:t>
            </a:r>
          </a:p>
          <a:p>
            <a:endParaRPr lang="en-US" dirty="0">
              <a:solidFill>
                <a:schemeClr val="accent4">
                  <a:lumMod val="60000"/>
                  <a:lumOff val="40000"/>
                </a:schemeClr>
              </a:solidFill>
            </a:endParaRPr>
          </a:p>
        </p:txBody>
      </p:sp>
      <p:sp>
        <p:nvSpPr>
          <p:cNvPr id="5" name="Slide Number Placeholder 4"/>
          <p:cNvSpPr>
            <a:spLocks noGrp="1"/>
          </p:cNvSpPr>
          <p:nvPr>
            <p:ph type="sldNum" sz="quarter" idx="12"/>
          </p:nvPr>
        </p:nvSpPr>
        <p:spPr/>
        <p:txBody>
          <a:bodyPr/>
          <a:lstStyle/>
          <a:p>
            <a:fld id="{AF470CCA-2172-4504-AEAE-9DC47E71383B}" type="slidenum">
              <a:rPr lang="en-US" smtClean="0"/>
              <a:t>31</a:t>
            </a:fld>
            <a:endParaRPr lang="en-US"/>
          </a:p>
        </p:txBody>
      </p:sp>
    </p:spTree>
    <p:extLst>
      <p:ext uri="{BB962C8B-B14F-4D97-AF65-F5344CB8AC3E}">
        <p14:creationId xmlns:p14="http://schemas.microsoft.com/office/powerpoint/2010/main" val="19167131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Making Up Missed Time</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An employee that is tardy or has an unscheduled absence will </a:t>
            </a:r>
            <a:r>
              <a:rPr lang="en-US" u="sng" dirty="0">
                <a:solidFill>
                  <a:schemeClr val="accent4">
                    <a:lumMod val="60000"/>
                    <a:lumOff val="40000"/>
                  </a:schemeClr>
                </a:solidFill>
              </a:rPr>
              <a:t>not</a:t>
            </a:r>
            <a:r>
              <a:rPr lang="en-US" dirty="0">
                <a:solidFill>
                  <a:schemeClr val="accent4">
                    <a:lumMod val="60000"/>
                    <a:lumOff val="40000"/>
                  </a:schemeClr>
                </a:solidFill>
              </a:rPr>
              <a:t> be allowed to make up the missed time during the work week in which the occurrence occurred</a:t>
            </a:r>
          </a:p>
          <a:p>
            <a:r>
              <a:rPr lang="en-US" dirty="0">
                <a:solidFill>
                  <a:schemeClr val="accent4">
                    <a:lumMod val="60000"/>
                    <a:lumOff val="40000"/>
                  </a:schemeClr>
                </a:solidFill>
              </a:rPr>
              <a:t>Depending on the time the employee reports to work, he/she may be required to use vacation time or comp time to cover the time missed (reported in increments of .25 hours).  Sick leave should be used if the tardy or unscheduled absence was a result of illness or a medical/dental appointment, per the University Handbook.</a:t>
            </a:r>
          </a:p>
        </p:txBody>
      </p:sp>
      <p:sp>
        <p:nvSpPr>
          <p:cNvPr id="4" name="Slide Number Placeholder 3"/>
          <p:cNvSpPr>
            <a:spLocks noGrp="1"/>
          </p:cNvSpPr>
          <p:nvPr>
            <p:ph type="sldNum" sz="quarter" idx="12"/>
          </p:nvPr>
        </p:nvSpPr>
        <p:spPr/>
        <p:txBody>
          <a:bodyPr/>
          <a:lstStyle/>
          <a:p>
            <a:fld id="{AF470CCA-2172-4504-AEAE-9DC47E71383B}" type="slidenum">
              <a:rPr lang="en-US" smtClean="0"/>
              <a:t>32</a:t>
            </a:fld>
            <a:endParaRPr lang="en-US"/>
          </a:p>
        </p:txBody>
      </p:sp>
    </p:spTree>
    <p:extLst>
      <p:ext uri="{BB962C8B-B14F-4D97-AF65-F5344CB8AC3E}">
        <p14:creationId xmlns:p14="http://schemas.microsoft.com/office/powerpoint/2010/main" val="3860084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Making Up Missed Time</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Exception:  an employee with a </a:t>
            </a:r>
            <a:r>
              <a:rPr lang="en-US" b="1" dirty="0">
                <a:solidFill>
                  <a:schemeClr val="accent4">
                    <a:lumMod val="60000"/>
                    <a:lumOff val="40000"/>
                  </a:schemeClr>
                </a:solidFill>
              </a:rPr>
              <a:t>pre-approved</a:t>
            </a:r>
            <a:r>
              <a:rPr lang="en-US" dirty="0">
                <a:solidFill>
                  <a:schemeClr val="accent4">
                    <a:lumMod val="60000"/>
                    <a:lumOff val="40000"/>
                  </a:schemeClr>
                </a:solidFill>
              </a:rPr>
              <a:t> (scheduled) medical or dentist appointment may request to make up a maximum of </a:t>
            </a:r>
            <a:r>
              <a:rPr lang="en-US" b="1" dirty="0">
                <a:solidFill>
                  <a:schemeClr val="accent4">
                    <a:lumMod val="60000"/>
                    <a:lumOff val="40000"/>
                  </a:schemeClr>
                </a:solidFill>
              </a:rPr>
              <a:t>two (2) hours </a:t>
            </a:r>
            <a:r>
              <a:rPr lang="en-US" dirty="0">
                <a:solidFill>
                  <a:schemeClr val="accent4">
                    <a:lumMod val="60000"/>
                    <a:lumOff val="40000"/>
                  </a:schemeClr>
                </a:solidFill>
              </a:rPr>
              <a:t>of worktime</a:t>
            </a:r>
          </a:p>
          <a:p>
            <a:pPr lvl="1"/>
            <a:r>
              <a:rPr lang="en-US" dirty="0">
                <a:solidFill>
                  <a:schemeClr val="accent4">
                    <a:lumMod val="60000"/>
                    <a:lumOff val="40000"/>
                  </a:schemeClr>
                </a:solidFill>
              </a:rPr>
              <a:t>Request must be approved in advance by supervisor</a:t>
            </a:r>
          </a:p>
          <a:p>
            <a:pPr lvl="1"/>
            <a:r>
              <a:rPr lang="en-US" dirty="0">
                <a:solidFill>
                  <a:schemeClr val="accent4">
                    <a:lumMod val="60000"/>
                    <a:lumOff val="40000"/>
                  </a:schemeClr>
                </a:solidFill>
              </a:rPr>
              <a:t>There must be available work that the employee can perform</a:t>
            </a:r>
          </a:p>
          <a:p>
            <a:pPr lvl="1"/>
            <a:r>
              <a:rPr lang="en-US" dirty="0">
                <a:solidFill>
                  <a:schemeClr val="accent4">
                    <a:lumMod val="60000"/>
                    <a:lumOff val="40000"/>
                  </a:schemeClr>
                </a:solidFill>
              </a:rPr>
              <a:t>The made-up time must fall within the same work week as the appointment</a:t>
            </a:r>
          </a:p>
        </p:txBody>
      </p:sp>
      <p:sp>
        <p:nvSpPr>
          <p:cNvPr id="4" name="Slide Number Placeholder 3"/>
          <p:cNvSpPr>
            <a:spLocks noGrp="1"/>
          </p:cNvSpPr>
          <p:nvPr>
            <p:ph type="sldNum" sz="quarter" idx="12"/>
          </p:nvPr>
        </p:nvSpPr>
        <p:spPr/>
        <p:txBody>
          <a:bodyPr/>
          <a:lstStyle/>
          <a:p>
            <a:fld id="{AF470CCA-2172-4504-AEAE-9DC47E71383B}" type="slidenum">
              <a:rPr lang="en-US" smtClean="0"/>
              <a:t>33</a:t>
            </a:fld>
            <a:endParaRPr lang="en-US"/>
          </a:p>
        </p:txBody>
      </p:sp>
    </p:spTree>
    <p:extLst>
      <p:ext uri="{BB962C8B-B14F-4D97-AF65-F5344CB8AC3E}">
        <p14:creationId xmlns:p14="http://schemas.microsoft.com/office/powerpoint/2010/main" val="1712305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Absences with No Available Leave</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If an employee does not have any available leave or comp time to cover an entire absence, he/she will fall into unpaid leave status and will be subject to disciplinary action</a:t>
            </a:r>
          </a:p>
          <a:p>
            <a:r>
              <a:rPr lang="en-US" dirty="0">
                <a:solidFill>
                  <a:schemeClr val="accent4">
                    <a:lumMod val="60000"/>
                    <a:lumOff val="40000"/>
                  </a:schemeClr>
                </a:solidFill>
              </a:rPr>
              <a:t>Each incident of unpaid leave that is not protected under any law or University policy will accrue </a:t>
            </a:r>
            <a:r>
              <a:rPr lang="en-US" b="1" dirty="0">
                <a:solidFill>
                  <a:schemeClr val="accent4">
                    <a:lumMod val="60000"/>
                    <a:lumOff val="40000"/>
                  </a:schemeClr>
                </a:solidFill>
              </a:rPr>
              <a:t>four (4) occurrences</a:t>
            </a:r>
          </a:p>
          <a:p>
            <a:r>
              <a:rPr lang="en-US" dirty="0">
                <a:solidFill>
                  <a:schemeClr val="accent4">
                    <a:lumMod val="60000"/>
                    <a:lumOff val="40000"/>
                  </a:schemeClr>
                </a:solidFill>
              </a:rPr>
              <a:t>If an employee has a need for unpaid leave, it must be approved in advance per University policy.</a:t>
            </a:r>
          </a:p>
          <a:p>
            <a:pPr lvl="1"/>
            <a:r>
              <a:rPr lang="en-US" dirty="0">
                <a:solidFill>
                  <a:schemeClr val="accent4">
                    <a:lumMod val="60000"/>
                    <a:lumOff val="40000"/>
                  </a:schemeClr>
                </a:solidFill>
              </a:rPr>
              <a:t>Example: new hires who have pre-planned vacations; approved Personal Leave of Absence (PLOA)</a:t>
            </a:r>
          </a:p>
        </p:txBody>
      </p:sp>
      <p:sp>
        <p:nvSpPr>
          <p:cNvPr id="4" name="Slide Number Placeholder 3"/>
          <p:cNvSpPr>
            <a:spLocks noGrp="1"/>
          </p:cNvSpPr>
          <p:nvPr>
            <p:ph type="sldNum" sz="quarter" idx="12"/>
          </p:nvPr>
        </p:nvSpPr>
        <p:spPr/>
        <p:txBody>
          <a:bodyPr/>
          <a:lstStyle/>
          <a:p>
            <a:fld id="{AF470CCA-2172-4504-AEAE-9DC47E71383B}" type="slidenum">
              <a:rPr lang="en-US" smtClean="0"/>
              <a:t>34</a:t>
            </a:fld>
            <a:endParaRPr lang="en-US"/>
          </a:p>
        </p:txBody>
      </p:sp>
    </p:spTree>
    <p:extLst>
      <p:ext uri="{BB962C8B-B14F-4D97-AF65-F5344CB8AC3E}">
        <p14:creationId xmlns:p14="http://schemas.microsoft.com/office/powerpoint/2010/main" val="18634453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Low Leave Balance Warning</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Employees that have less than 22.5 accrued vacation OR sick hours receive an automatic email from Payroll</a:t>
            </a:r>
          </a:p>
          <a:p>
            <a:endParaRPr lang="en-US" dirty="0">
              <a:solidFill>
                <a:schemeClr val="accent4">
                  <a:lumMod val="60000"/>
                  <a:lumOff val="40000"/>
                </a:schemeClr>
              </a:solidFill>
            </a:endParaRPr>
          </a:p>
          <a:p>
            <a:endParaRPr lang="en-US" dirty="0">
              <a:solidFill>
                <a:schemeClr val="accent4">
                  <a:lumMod val="60000"/>
                  <a:lumOff val="40000"/>
                </a:schemeClr>
              </a:solidFill>
            </a:endParaRPr>
          </a:p>
        </p:txBody>
      </p:sp>
      <p:pic>
        <p:nvPicPr>
          <p:cNvPr id="4" name="Picture 3"/>
          <p:cNvPicPr>
            <a:picLocks noChangeAspect="1"/>
          </p:cNvPicPr>
          <p:nvPr/>
        </p:nvPicPr>
        <p:blipFill>
          <a:blip r:embed="rId3"/>
          <a:stretch>
            <a:fillRect/>
          </a:stretch>
        </p:blipFill>
        <p:spPr>
          <a:xfrm>
            <a:off x="1113905" y="3004643"/>
            <a:ext cx="8534400" cy="3190875"/>
          </a:xfrm>
          <a:prstGeom prst="rect">
            <a:avLst/>
          </a:prstGeom>
        </p:spPr>
      </p:pic>
      <p:sp>
        <p:nvSpPr>
          <p:cNvPr id="5" name="Slide Number Placeholder 4"/>
          <p:cNvSpPr>
            <a:spLocks noGrp="1"/>
          </p:cNvSpPr>
          <p:nvPr>
            <p:ph type="sldNum" sz="quarter" idx="12"/>
          </p:nvPr>
        </p:nvSpPr>
        <p:spPr/>
        <p:txBody>
          <a:bodyPr/>
          <a:lstStyle/>
          <a:p>
            <a:fld id="{AF470CCA-2172-4504-AEAE-9DC47E71383B}" type="slidenum">
              <a:rPr lang="en-US" smtClean="0"/>
              <a:t>35</a:t>
            </a:fld>
            <a:endParaRPr lang="en-US"/>
          </a:p>
        </p:txBody>
      </p:sp>
    </p:spTree>
    <p:extLst>
      <p:ext uri="{BB962C8B-B14F-4D97-AF65-F5344CB8AC3E}">
        <p14:creationId xmlns:p14="http://schemas.microsoft.com/office/powerpoint/2010/main" val="34743303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Checking Leave Balances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Employees are responsible for knowing their leave balances and ensuring they have available leave to cover absences</a:t>
            </a:r>
          </a:p>
          <a:p>
            <a:r>
              <a:rPr lang="en-US" dirty="0">
                <a:solidFill>
                  <a:schemeClr val="accent4">
                    <a:lumMod val="60000"/>
                    <a:lumOff val="40000"/>
                  </a:schemeClr>
                </a:solidFill>
              </a:rPr>
              <a:t>Leave balances can be checked via:</a:t>
            </a:r>
          </a:p>
          <a:p>
            <a:pPr lvl="1"/>
            <a:r>
              <a:rPr lang="en-US" dirty="0" err="1">
                <a:solidFill>
                  <a:schemeClr val="accent4">
                    <a:lumMod val="60000"/>
                    <a:lumOff val="40000"/>
                  </a:schemeClr>
                </a:solidFill>
              </a:rPr>
              <a:t>myUSI</a:t>
            </a:r>
            <a:endParaRPr lang="en-US" dirty="0">
              <a:solidFill>
                <a:schemeClr val="accent4">
                  <a:lumMod val="60000"/>
                  <a:lumOff val="40000"/>
                </a:schemeClr>
              </a:solidFill>
            </a:endParaRPr>
          </a:p>
          <a:p>
            <a:pPr lvl="1"/>
            <a:r>
              <a:rPr lang="en-US" dirty="0">
                <a:solidFill>
                  <a:schemeClr val="accent4">
                    <a:lumMod val="60000"/>
                    <a:lumOff val="40000"/>
                  </a:schemeClr>
                </a:solidFill>
              </a:rPr>
              <a:t>Pay stubs</a:t>
            </a:r>
          </a:p>
          <a:p>
            <a:pPr marL="457200" lvl="1" indent="0">
              <a:buNone/>
            </a:pPr>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36</a:t>
            </a:fld>
            <a:endParaRPr lang="en-US"/>
          </a:p>
        </p:txBody>
      </p:sp>
    </p:spTree>
    <p:extLst>
      <p:ext uri="{BB962C8B-B14F-4D97-AF65-F5344CB8AC3E}">
        <p14:creationId xmlns:p14="http://schemas.microsoft.com/office/powerpoint/2010/main" val="10926905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Checking Leave Balances:  </a:t>
            </a:r>
            <a:r>
              <a:rPr lang="en-US" b="1" dirty="0" err="1">
                <a:solidFill>
                  <a:schemeClr val="accent4">
                    <a:lumMod val="60000"/>
                    <a:lumOff val="40000"/>
                  </a:schemeClr>
                </a:solidFill>
              </a:rPr>
              <a:t>myUSI</a:t>
            </a:r>
            <a:endParaRPr lang="en-US" b="1" dirty="0">
              <a:solidFill>
                <a:schemeClr val="accent4">
                  <a:lumMod val="60000"/>
                  <a:lumOff val="40000"/>
                </a:schemeClr>
              </a:solidFill>
            </a:endParaRPr>
          </a:p>
        </p:txBody>
      </p:sp>
      <p:sp>
        <p:nvSpPr>
          <p:cNvPr id="3" name="Content Placeholder 2"/>
          <p:cNvSpPr>
            <a:spLocks noGrp="1"/>
          </p:cNvSpPr>
          <p:nvPr>
            <p:ph idx="1"/>
          </p:nvPr>
        </p:nvSpPr>
        <p:spPr>
          <a:xfrm>
            <a:off x="838200" y="1825625"/>
            <a:ext cx="10515600" cy="1881851"/>
          </a:xfrm>
        </p:spPr>
        <p:txBody>
          <a:bodyPr/>
          <a:lstStyle/>
          <a:p>
            <a:r>
              <a:rPr lang="en-US" dirty="0">
                <a:solidFill>
                  <a:schemeClr val="accent4">
                    <a:lumMod val="60000"/>
                    <a:lumOff val="40000"/>
                  </a:schemeClr>
                </a:solidFill>
              </a:rPr>
              <a:t>Go to </a:t>
            </a:r>
            <a:r>
              <a:rPr lang="en-US" dirty="0">
                <a:solidFill>
                  <a:schemeClr val="accent4">
                    <a:lumMod val="60000"/>
                    <a:lumOff val="40000"/>
                  </a:schemeClr>
                </a:solidFill>
                <a:hlinkClick r:id="rId2"/>
              </a:rPr>
              <a:t>www.usi.edu</a:t>
            </a:r>
            <a:r>
              <a:rPr lang="en-US" dirty="0">
                <a:solidFill>
                  <a:schemeClr val="accent4">
                    <a:lumMod val="60000"/>
                    <a:lumOff val="40000"/>
                  </a:schemeClr>
                </a:solidFill>
              </a:rPr>
              <a:t> and click </a:t>
            </a:r>
            <a:r>
              <a:rPr lang="en-US" dirty="0" err="1">
                <a:solidFill>
                  <a:schemeClr val="accent4">
                    <a:lumMod val="60000"/>
                    <a:lumOff val="40000"/>
                  </a:schemeClr>
                </a:solidFill>
              </a:rPr>
              <a:t>myUSI</a:t>
            </a:r>
            <a:r>
              <a:rPr lang="en-US" dirty="0">
                <a:solidFill>
                  <a:schemeClr val="accent4">
                    <a:lumMod val="60000"/>
                    <a:lumOff val="40000"/>
                  </a:schemeClr>
                </a:solidFill>
              </a:rPr>
              <a:t> </a:t>
            </a:r>
          </a:p>
          <a:p>
            <a:r>
              <a:rPr lang="en-US" dirty="0">
                <a:solidFill>
                  <a:schemeClr val="accent4">
                    <a:lumMod val="60000"/>
                    <a:lumOff val="40000"/>
                  </a:schemeClr>
                </a:solidFill>
              </a:rPr>
              <a:t>Log into </a:t>
            </a:r>
            <a:r>
              <a:rPr lang="en-US" dirty="0" err="1">
                <a:solidFill>
                  <a:schemeClr val="accent4">
                    <a:lumMod val="60000"/>
                    <a:lumOff val="40000"/>
                  </a:schemeClr>
                </a:solidFill>
              </a:rPr>
              <a:t>myUSI</a:t>
            </a:r>
            <a:r>
              <a:rPr lang="en-US" dirty="0">
                <a:solidFill>
                  <a:schemeClr val="accent4">
                    <a:lumMod val="60000"/>
                    <a:lumOff val="40000"/>
                  </a:schemeClr>
                </a:solidFill>
              </a:rPr>
              <a:t> using your logon credentials</a:t>
            </a:r>
          </a:p>
          <a:p>
            <a:r>
              <a:rPr lang="en-US" dirty="0">
                <a:solidFill>
                  <a:schemeClr val="accent4">
                    <a:lumMod val="60000"/>
                    <a:lumOff val="40000"/>
                  </a:schemeClr>
                </a:solidFill>
              </a:rPr>
              <a:t>Go to Self-Service Quick Links and select Employee &gt; Leave Balances</a:t>
            </a:r>
          </a:p>
          <a:p>
            <a:endParaRPr lang="en-US" dirty="0">
              <a:solidFill>
                <a:schemeClr val="accent4">
                  <a:lumMod val="60000"/>
                  <a:lumOff val="40000"/>
                </a:schemeClr>
              </a:solidFill>
            </a:endParaRPr>
          </a:p>
        </p:txBody>
      </p:sp>
      <p:grpSp>
        <p:nvGrpSpPr>
          <p:cNvPr id="6" name="Group 5"/>
          <p:cNvGrpSpPr/>
          <p:nvPr/>
        </p:nvGrpSpPr>
        <p:grpSpPr>
          <a:xfrm>
            <a:off x="838200" y="3707476"/>
            <a:ext cx="3267075" cy="2314575"/>
            <a:chOff x="1245437" y="3707476"/>
            <a:chExt cx="3267075" cy="2314575"/>
          </a:xfrm>
        </p:grpSpPr>
        <p:pic>
          <p:nvPicPr>
            <p:cNvPr id="4" name="Picture 3"/>
            <p:cNvPicPr>
              <a:picLocks noChangeAspect="1"/>
            </p:cNvPicPr>
            <p:nvPr/>
          </p:nvPicPr>
          <p:blipFill>
            <a:blip r:embed="rId3"/>
            <a:stretch>
              <a:fillRect/>
            </a:stretch>
          </p:blipFill>
          <p:spPr>
            <a:xfrm>
              <a:off x="1245437" y="3707476"/>
              <a:ext cx="3267075" cy="2314575"/>
            </a:xfrm>
            <a:prstGeom prst="rect">
              <a:avLst/>
            </a:prstGeom>
          </p:spPr>
        </p:pic>
        <p:sp>
          <p:nvSpPr>
            <p:cNvPr id="5" name="Oval 4"/>
            <p:cNvSpPr/>
            <p:nvPr/>
          </p:nvSpPr>
          <p:spPr>
            <a:xfrm>
              <a:off x="1354975" y="5461462"/>
              <a:ext cx="1679170" cy="29925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Picture 10"/>
          <p:cNvPicPr/>
          <p:nvPr/>
        </p:nvPicPr>
        <p:blipFill rotWithShape="1">
          <a:blip r:embed="rId4"/>
          <a:srcRect r="80537"/>
          <a:stretch/>
        </p:blipFill>
        <p:spPr bwMode="auto">
          <a:xfrm>
            <a:off x="4758257" y="3740813"/>
            <a:ext cx="2276475" cy="1123950"/>
          </a:xfrm>
          <a:prstGeom prst="rect">
            <a:avLst/>
          </a:prstGeom>
          <a:ln>
            <a:noFill/>
          </a:ln>
          <a:extLst>
            <a:ext uri="{53640926-AAD7-44D8-BBD7-CCE9431645EC}">
              <a14:shadowObscured xmlns:a14="http://schemas.microsoft.com/office/drawing/2010/main"/>
            </a:ext>
          </a:extLst>
        </p:spPr>
      </p:pic>
      <p:pic>
        <p:nvPicPr>
          <p:cNvPr id="12" name="Picture 11"/>
          <p:cNvPicPr/>
          <p:nvPr/>
        </p:nvPicPr>
        <p:blipFill rotWithShape="1">
          <a:blip r:embed="rId4"/>
          <a:srcRect l="72964"/>
          <a:stretch/>
        </p:blipFill>
        <p:spPr bwMode="auto">
          <a:xfrm>
            <a:off x="7028582" y="3740813"/>
            <a:ext cx="3162300" cy="1123950"/>
          </a:xfrm>
          <a:prstGeom prst="rect">
            <a:avLst/>
          </a:prstGeom>
          <a:ln>
            <a:noFill/>
          </a:ln>
          <a:extLst>
            <a:ext uri="{53640926-AAD7-44D8-BBD7-CCE9431645EC}">
              <a14:shadowObscured xmlns:a14="http://schemas.microsoft.com/office/drawing/2010/main"/>
            </a:ext>
          </a:extLst>
        </p:spPr>
      </p:pic>
      <p:sp>
        <p:nvSpPr>
          <p:cNvPr id="7" name="Slide Number Placeholder 6"/>
          <p:cNvSpPr>
            <a:spLocks noGrp="1"/>
          </p:cNvSpPr>
          <p:nvPr>
            <p:ph type="sldNum" sz="quarter" idx="12"/>
          </p:nvPr>
        </p:nvSpPr>
        <p:spPr/>
        <p:txBody>
          <a:bodyPr/>
          <a:lstStyle/>
          <a:p>
            <a:fld id="{AF470CCA-2172-4504-AEAE-9DC47E71383B}" type="slidenum">
              <a:rPr lang="en-US" smtClean="0"/>
              <a:t>37</a:t>
            </a:fld>
            <a:endParaRPr lang="en-US"/>
          </a:p>
        </p:txBody>
      </p:sp>
    </p:spTree>
    <p:extLst>
      <p:ext uri="{BB962C8B-B14F-4D97-AF65-F5344CB8AC3E}">
        <p14:creationId xmlns:p14="http://schemas.microsoft.com/office/powerpoint/2010/main" val="23537083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Checking Leave Balances:  Pay Stub</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Open your Payroll Direct Deposit Advice</a:t>
            </a:r>
          </a:p>
          <a:p>
            <a:r>
              <a:rPr lang="en-US" dirty="0">
                <a:solidFill>
                  <a:schemeClr val="accent4">
                    <a:lumMod val="60000"/>
                    <a:lumOff val="40000"/>
                  </a:schemeClr>
                </a:solidFill>
              </a:rPr>
              <a:t>Your leave balances are printed in the bottom left hand corner</a:t>
            </a:r>
          </a:p>
          <a:p>
            <a:endParaRPr lang="en-US" dirty="0">
              <a:solidFill>
                <a:schemeClr val="accent4">
                  <a:lumMod val="60000"/>
                  <a:lumOff val="40000"/>
                </a:schemeClr>
              </a:solidFill>
            </a:endParaRPr>
          </a:p>
        </p:txBody>
      </p:sp>
      <p:pic>
        <p:nvPicPr>
          <p:cNvPr id="4" name="Picture 3"/>
          <p:cNvPicPr>
            <a:picLocks noChangeAspect="1"/>
          </p:cNvPicPr>
          <p:nvPr/>
        </p:nvPicPr>
        <p:blipFill>
          <a:blip r:embed="rId2"/>
          <a:stretch>
            <a:fillRect/>
          </a:stretch>
        </p:blipFill>
        <p:spPr>
          <a:xfrm>
            <a:off x="1417753" y="3593868"/>
            <a:ext cx="6352092" cy="1658355"/>
          </a:xfrm>
          <a:prstGeom prst="rect">
            <a:avLst/>
          </a:prstGeom>
        </p:spPr>
      </p:pic>
      <p:sp>
        <p:nvSpPr>
          <p:cNvPr id="5" name="Slide Number Placeholder 4"/>
          <p:cNvSpPr>
            <a:spLocks noGrp="1"/>
          </p:cNvSpPr>
          <p:nvPr>
            <p:ph type="sldNum" sz="quarter" idx="12"/>
          </p:nvPr>
        </p:nvSpPr>
        <p:spPr/>
        <p:txBody>
          <a:bodyPr/>
          <a:lstStyle/>
          <a:p>
            <a:fld id="{AF470CCA-2172-4504-AEAE-9DC47E71383B}" type="slidenum">
              <a:rPr lang="en-US" smtClean="0"/>
              <a:t>38</a:t>
            </a:fld>
            <a:endParaRPr lang="en-US"/>
          </a:p>
        </p:txBody>
      </p:sp>
    </p:spTree>
    <p:extLst>
      <p:ext uri="{BB962C8B-B14F-4D97-AF65-F5344CB8AC3E}">
        <p14:creationId xmlns:p14="http://schemas.microsoft.com/office/powerpoint/2010/main" val="378295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Overtime</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An occurrence will be given if a FOP employee:</a:t>
            </a:r>
          </a:p>
          <a:p>
            <a:pPr lvl="1"/>
            <a:r>
              <a:rPr lang="en-US" dirty="0">
                <a:solidFill>
                  <a:schemeClr val="accent4">
                    <a:lumMod val="60000"/>
                    <a:lumOff val="40000"/>
                  </a:schemeClr>
                </a:solidFill>
              </a:rPr>
              <a:t>Fails to show for scheduled overtime</a:t>
            </a:r>
          </a:p>
          <a:p>
            <a:pPr lvl="1"/>
            <a:r>
              <a:rPr lang="en-US" dirty="0">
                <a:solidFill>
                  <a:schemeClr val="accent4">
                    <a:lumMod val="60000"/>
                    <a:lumOff val="40000"/>
                  </a:schemeClr>
                </a:solidFill>
              </a:rPr>
              <a:t>Leaves early without approval from scheduled overtime</a:t>
            </a:r>
          </a:p>
          <a:p>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39</a:t>
            </a:fld>
            <a:endParaRPr lang="en-US"/>
          </a:p>
        </p:txBody>
      </p:sp>
    </p:spTree>
    <p:extLst>
      <p:ext uri="{BB962C8B-B14F-4D97-AF65-F5344CB8AC3E}">
        <p14:creationId xmlns:p14="http://schemas.microsoft.com/office/powerpoint/2010/main" val="1784974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Policy Statement and Expectations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In support of this goal, FOP employees are expected to:</a:t>
            </a:r>
          </a:p>
          <a:p>
            <a:pPr lvl="1"/>
            <a:r>
              <a:rPr lang="en-US" sz="2600" dirty="0">
                <a:solidFill>
                  <a:schemeClr val="accent4">
                    <a:lumMod val="60000"/>
                    <a:lumOff val="40000"/>
                  </a:schemeClr>
                </a:solidFill>
              </a:rPr>
              <a:t>Arrive at work on time; remain at work until shift ends</a:t>
            </a:r>
          </a:p>
          <a:p>
            <a:pPr lvl="1"/>
            <a:r>
              <a:rPr lang="en-US" sz="2600" dirty="0">
                <a:solidFill>
                  <a:schemeClr val="accent4">
                    <a:lumMod val="60000"/>
                    <a:lumOff val="40000"/>
                  </a:schemeClr>
                </a:solidFill>
              </a:rPr>
              <a:t>Respect break and meal times</a:t>
            </a:r>
          </a:p>
          <a:p>
            <a:pPr lvl="1"/>
            <a:r>
              <a:rPr lang="en-US" sz="2600" dirty="0">
                <a:solidFill>
                  <a:schemeClr val="accent4">
                    <a:lumMod val="60000"/>
                    <a:lumOff val="40000"/>
                  </a:schemeClr>
                </a:solidFill>
              </a:rPr>
              <a:t>Ensure there is sufficient leave available before requesting absences</a:t>
            </a:r>
          </a:p>
          <a:p>
            <a:pPr lvl="1"/>
            <a:r>
              <a:rPr lang="en-US" sz="2600" dirty="0">
                <a:solidFill>
                  <a:schemeClr val="accent4">
                    <a:lumMod val="60000"/>
                    <a:lumOff val="40000"/>
                  </a:schemeClr>
                </a:solidFill>
              </a:rPr>
              <a:t>Plan, request, and receive approval for scheduled absences in advance</a:t>
            </a:r>
          </a:p>
          <a:p>
            <a:pPr lvl="1"/>
            <a:r>
              <a:rPr lang="en-US" sz="2600" dirty="0">
                <a:solidFill>
                  <a:schemeClr val="accent4">
                    <a:lumMod val="60000"/>
                    <a:lumOff val="40000"/>
                  </a:schemeClr>
                </a:solidFill>
              </a:rPr>
              <a:t>Avoid excessive unscheduled absences, pattern absences, and </a:t>
            </a:r>
            <a:r>
              <a:rPr lang="en-US" sz="2600" dirty="0" err="1">
                <a:solidFill>
                  <a:schemeClr val="accent4">
                    <a:lumMod val="60000"/>
                    <a:lumOff val="40000"/>
                  </a:schemeClr>
                </a:solidFill>
              </a:rPr>
              <a:t>tardies</a:t>
            </a:r>
            <a:r>
              <a:rPr lang="en-US" sz="2600" dirty="0">
                <a:solidFill>
                  <a:schemeClr val="accent4">
                    <a:lumMod val="60000"/>
                    <a:lumOff val="40000"/>
                  </a:schemeClr>
                </a:solidFill>
              </a:rPr>
              <a:t> </a:t>
            </a:r>
          </a:p>
          <a:p>
            <a:pPr lvl="1"/>
            <a:r>
              <a:rPr lang="en-US" sz="2600" dirty="0">
                <a:solidFill>
                  <a:schemeClr val="accent4">
                    <a:lumMod val="60000"/>
                    <a:lumOff val="40000"/>
                  </a:schemeClr>
                </a:solidFill>
              </a:rPr>
              <a:t>Follow proper call-in procedures to report absences and </a:t>
            </a:r>
            <a:r>
              <a:rPr lang="en-US" sz="2600" dirty="0" err="1">
                <a:solidFill>
                  <a:schemeClr val="accent4">
                    <a:lumMod val="60000"/>
                    <a:lumOff val="40000"/>
                  </a:schemeClr>
                </a:solidFill>
              </a:rPr>
              <a:t>tardies</a:t>
            </a:r>
            <a:endParaRPr lang="en-US" sz="2600" dirty="0">
              <a:solidFill>
                <a:schemeClr val="accent4">
                  <a:lumMod val="60000"/>
                  <a:lumOff val="40000"/>
                </a:schemeClr>
              </a:solidFill>
            </a:endParaRPr>
          </a:p>
          <a:p>
            <a:pPr lvl="1"/>
            <a:r>
              <a:rPr lang="en-US" sz="2600" dirty="0">
                <a:solidFill>
                  <a:schemeClr val="accent4">
                    <a:lumMod val="60000"/>
                    <a:lumOff val="40000"/>
                  </a:schemeClr>
                </a:solidFill>
              </a:rPr>
              <a:t>Report time accurately on timesheets</a:t>
            </a:r>
          </a:p>
          <a:p>
            <a:pPr lvl="1"/>
            <a:r>
              <a:rPr lang="en-US" sz="2600" dirty="0">
                <a:solidFill>
                  <a:schemeClr val="accent4">
                    <a:lumMod val="60000"/>
                    <a:lumOff val="40000"/>
                  </a:schemeClr>
                </a:solidFill>
              </a:rPr>
              <a:t>Essential personnel have unique responsibilities</a:t>
            </a:r>
          </a:p>
        </p:txBody>
      </p:sp>
      <p:sp>
        <p:nvSpPr>
          <p:cNvPr id="4" name="Slide Number Placeholder 3"/>
          <p:cNvSpPr>
            <a:spLocks noGrp="1"/>
          </p:cNvSpPr>
          <p:nvPr>
            <p:ph type="sldNum" sz="quarter" idx="12"/>
          </p:nvPr>
        </p:nvSpPr>
        <p:spPr/>
        <p:txBody>
          <a:bodyPr/>
          <a:lstStyle/>
          <a:p>
            <a:fld id="{AF470CCA-2172-4504-AEAE-9DC47E71383B}" type="slidenum">
              <a:rPr lang="en-US" smtClean="0"/>
              <a:t>4</a:t>
            </a:fld>
            <a:endParaRPr lang="en-US"/>
          </a:p>
        </p:txBody>
      </p:sp>
    </p:spTree>
    <p:extLst>
      <p:ext uri="{BB962C8B-B14F-4D97-AF65-F5344CB8AC3E}">
        <p14:creationId xmlns:p14="http://schemas.microsoft.com/office/powerpoint/2010/main" val="1258608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Blackout Periods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Requests for scheduled absences will not be permitted or authorized during blackout periods</a:t>
            </a:r>
          </a:p>
          <a:p>
            <a:pPr lvl="1"/>
            <a:r>
              <a:rPr lang="en-US" dirty="0">
                <a:solidFill>
                  <a:schemeClr val="accent4">
                    <a:lumMod val="60000"/>
                    <a:lumOff val="40000"/>
                  </a:schemeClr>
                </a:solidFill>
              </a:rPr>
              <a:t>A written request for an exception of an extremely rare, extenuating circumstance may be submitted </a:t>
            </a:r>
          </a:p>
          <a:p>
            <a:pPr lvl="1"/>
            <a:r>
              <a:rPr lang="en-US" dirty="0">
                <a:solidFill>
                  <a:schemeClr val="accent4">
                    <a:lumMod val="60000"/>
                    <a:lumOff val="40000"/>
                  </a:schemeClr>
                </a:solidFill>
              </a:rPr>
              <a:t>Exceptions are subject to review and approval of the Associate Director of FOP in collaboration with the Supervisor</a:t>
            </a:r>
          </a:p>
          <a:p>
            <a:r>
              <a:rPr lang="en-US" dirty="0">
                <a:solidFill>
                  <a:schemeClr val="accent4">
                    <a:lumMod val="60000"/>
                    <a:lumOff val="40000"/>
                  </a:schemeClr>
                </a:solidFill>
              </a:rPr>
              <a:t>Other absences that occur during blackout periods may be subject to verification</a:t>
            </a:r>
          </a:p>
          <a:p>
            <a:r>
              <a:rPr lang="en-US" dirty="0">
                <a:solidFill>
                  <a:schemeClr val="accent4">
                    <a:lumMod val="60000"/>
                    <a:lumOff val="40000"/>
                  </a:schemeClr>
                </a:solidFill>
              </a:rPr>
              <a:t>Blackout periods are </a:t>
            </a:r>
            <a:r>
              <a:rPr lang="en-US" u="sng" dirty="0">
                <a:solidFill>
                  <a:schemeClr val="accent4">
                    <a:lumMod val="60000"/>
                    <a:lumOff val="40000"/>
                  </a:schemeClr>
                </a:solidFill>
              </a:rPr>
              <a:t>subject to change</a:t>
            </a:r>
            <a:r>
              <a:rPr lang="en-US" dirty="0">
                <a:solidFill>
                  <a:schemeClr val="accent4">
                    <a:lumMod val="60000"/>
                    <a:lumOff val="40000"/>
                  </a:schemeClr>
                </a:solidFill>
              </a:rPr>
              <a:t>.  Blackout periods may be added or deleted.  As much notification as possible will be provided.  </a:t>
            </a:r>
          </a:p>
        </p:txBody>
      </p:sp>
      <p:sp>
        <p:nvSpPr>
          <p:cNvPr id="4" name="Slide Number Placeholder 3"/>
          <p:cNvSpPr>
            <a:spLocks noGrp="1"/>
          </p:cNvSpPr>
          <p:nvPr>
            <p:ph type="sldNum" sz="quarter" idx="12"/>
          </p:nvPr>
        </p:nvSpPr>
        <p:spPr/>
        <p:txBody>
          <a:bodyPr/>
          <a:lstStyle/>
          <a:p>
            <a:fld id="{AF470CCA-2172-4504-AEAE-9DC47E71383B}" type="slidenum">
              <a:rPr lang="en-US" smtClean="0"/>
              <a:t>40</a:t>
            </a:fld>
            <a:endParaRPr lang="en-US"/>
          </a:p>
        </p:txBody>
      </p:sp>
    </p:spTree>
    <p:extLst>
      <p:ext uri="{BB962C8B-B14F-4D97-AF65-F5344CB8AC3E}">
        <p14:creationId xmlns:p14="http://schemas.microsoft.com/office/powerpoint/2010/main" val="1688069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25579"/>
            <a:ext cx="10515600" cy="1325563"/>
          </a:xfrm>
        </p:spPr>
        <p:txBody>
          <a:bodyPr/>
          <a:lstStyle/>
          <a:p>
            <a:r>
              <a:rPr lang="en-US" b="1" dirty="0">
                <a:solidFill>
                  <a:schemeClr val="accent4">
                    <a:lumMod val="60000"/>
                    <a:lumOff val="40000"/>
                  </a:schemeClr>
                </a:solidFill>
              </a:rPr>
              <a:t>Blackout Periods</a:t>
            </a:r>
          </a:p>
        </p:txBody>
      </p:sp>
      <p:sp>
        <p:nvSpPr>
          <p:cNvPr id="2" name="Slide Number Placeholder 1"/>
          <p:cNvSpPr>
            <a:spLocks noGrp="1"/>
          </p:cNvSpPr>
          <p:nvPr>
            <p:ph type="sldNum" sz="quarter" idx="12"/>
          </p:nvPr>
        </p:nvSpPr>
        <p:spPr/>
        <p:txBody>
          <a:bodyPr/>
          <a:lstStyle/>
          <a:p>
            <a:fld id="{AF470CCA-2172-4504-AEAE-9DC47E71383B}" type="slidenum">
              <a:rPr lang="en-US" smtClean="0"/>
              <a:t>41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239219237"/>
              </p:ext>
            </p:extLst>
          </p:nvPr>
        </p:nvGraphicFramePr>
        <p:xfrm>
          <a:off x="368056" y="1003219"/>
          <a:ext cx="11507993" cy="5536011"/>
        </p:xfrm>
        <a:graphic>
          <a:graphicData uri="http://schemas.openxmlformats.org/drawingml/2006/table">
            <a:tbl>
              <a:tblPr firstRow="1" firstCol="1" bandRow="1">
                <a:tableStyleId>{5C22544A-7EE6-4342-B048-85BDC9FD1C3A}</a:tableStyleId>
              </a:tblPr>
              <a:tblGrid>
                <a:gridCol w="2419749">
                  <a:extLst>
                    <a:ext uri="{9D8B030D-6E8A-4147-A177-3AD203B41FA5}">
                      <a16:colId xmlns:a16="http://schemas.microsoft.com/office/drawing/2014/main" val="1238585551"/>
                    </a:ext>
                  </a:extLst>
                </a:gridCol>
                <a:gridCol w="9088244">
                  <a:extLst>
                    <a:ext uri="{9D8B030D-6E8A-4147-A177-3AD203B41FA5}">
                      <a16:colId xmlns:a16="http://schemas.microsoft.com/office/drawing/2014/main" val="1723650826"/>
                    </a:ext>
                  </a:extLst>
                </a:gridCol>
              </a:tblGrid>
              <a:tr h="313881">
                <a:tc>
                  <a:txBody>
                    <a:bodyPr/>
                    <a:lstStyle/>
                    <a:p>
                      <a:pPr marL="0" marR="0">
                        <a:spcBef>
                          <a:spcPts val="0"/>
                        </a:spcBef>
                        <a:spcAft>
                          <a:spcPts val="0"/>
                        </a:spcAft>
                      </a:pPr>
                      <a:r>
                        <a:rPr lang="en-US" sz="2000" dirty="0">
                          <a:solidFill>
                            <a:schemeClr val="tx1"/>
                          </a:solidFill>
                          <a:effectLst/>
                        </a:rPr>
                        <a:t>Department</a:t>
                      </a:r>
                      <a:endParaRPr lang="en-US" sz="12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0" marR="0">
                        <a:spcBef>
                          <a:spcPts val="0"/>
                        </a:spcBef>
                        <a:spcAft>
                          <a:spcPts val="0"/>
                        </a:spcAft>
                      </a:pPr>
                      <a:r>
                        <a:rPr lang="en-US" sz="2000" dirty="0">
                          <a:solidFill>
                            <a:schemeClr val="tx1"/>
                          </a:solidFill>
                          <a:effectLst/>
                        </a:rPr>
                        <a:t>Blackout Periods</a:t>
                      </a:r>
                      <a:endParaRPr lang="en-US" sz="1200" dirty="0">
                        <a:solidFill>
                          <a:schemeClr val="tx1"/>
                        </a:solidFill>
                        <a:effectLst/>
                        <a:latin typeface="Calibri" panose="020F0502020204030204" pitchFamily="34" charset="0"/>
                        <a:ea typeface="Calibri" panose="020F0502020204030204" pitchFamily="34" charset="0"/>
                      </a:endParaRPr>
                    </a:p>
                  </a:txBody>
                  <a:tcPr marL="77395" marR="77395" marT="38698" marB="38698"/>
                </a:tc>
                <a:extLst>
                  <a:ext uri="{0D108BD9-81ED-4DB2-BD59-A6C34878D82A}">
                    <a16:rowId xmlns:a16="http://schemas.microsoft.com/office/drawing/2014/main" val="3640860202"/>
                  </a:ext>
                </a:extLst>
              </a:tr>
              <a:tr h="619163">
                <a:tc>
                  <a:txBody>
                    <a:bodyPr/>
                    <a:lstStyle/>
                    <a:p>
                      <a:pPr marL="0" marR="0">
                        <a:spcBef>
                          <a:spcPts val="0"/>
                        </a:spcBef>
                        <a:spcAft>
                          <a:spcPts val="0"/>
                        </a:spcAft>
                      </a:pPr>
                      <a:r>
                        <a:rPr lang="en-US" sz="1800" dirty="0">
                          <a:solidFill>
                            <a:schemeClr val="tx1"/>
                          </a:solidFill>
                          <a:effectLst/>
                        </a:rPr>
                        <a:t>Custodial (all shifts)</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 of Fall and Spring Commencement (4/21/19 – 4/26/19) and ( 12/1/19 – 12/6/19)</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a:effectLst/>
                        </a:rPr>
                        <a:t>First week of Fall and Spring semesters (8/18/19 – 8/23/19) and (1/12/20 – 1/17/20)</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3093269934"/>
                  </a:ext>
                </a:extLst>
              </a:tr>
              <a:tr h="313881">
                <a:tc>
                  <a:txBody>
                    <a:bodyPr/>
                    <a:lstStyle/>
                    <a:p>
                      <a:pPr marL="0" marR="0">
                        <a:spcBef>
                          <a:spcPts val="0"/>
                        </a:spcBef>
                        <a:spcAft>
                          <a:spcPts val="0"/>
                        </a:spcAft>
                      </a:pPr>
                      <a:r>
                        <a:rPr lang="en-US" sz="1800">
                          <a:solidFill>
                            <a:schemeClr val="tx1"/>
                          </a:solidFill>
                          <a:effectLst/>
                        </a:rPr>
                        <a:t>Distribution Services </a:t>
                      </a:r>
                      <a:endParaRPr lang="en-US" sz="110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0" marR="0" lvl="0" indent="0">
                        <a:spcBef>
                          <a:spcPts val="0"/>
                        </a:spcBef>
                        <a:spcAft>
                          <a:spcPts val="0"/>
                        </a:spcAft>
                        <a:buFont typeface="Arial" panose="020B0604020202020204" pitchFamily="34" charset="0"/>
                        <a:buNone/>
                        <a:tabLst>
                          <a:tab pos="457200" algn="l"/>
                        </a:tabLst>
                      </a:pPr>
                      <a:r>
                        <a:rPr lang="en-US" sz="1800" b="1" dirty="0">
                          <a:effectLst/>
                          <a:latin typeface="+mn-lt"/>
                          <a:ea typeface="+mn-ea"/>
                          <a:cs typeface="+mn-cs"/>
                        </a:rPr>
                        <a:t>NONE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187299713"/>
                  </a:ext>
                </a:extLst>
              </a:tr>
              <a:tr h="619163">
                <a:tc>
                  <a:txBody>
                    <a:bodyPr/>
                    <a:lstStyle/>
                    <a:p>
                      <a:pPr marL="0" marR="0">
                        <a:spcBef>
                          <a:spcPts val="0"/>
                        </a:spcBef>
                        <a:spcAft>
                          <a:spcPts val="0"/>
                        </a:spcAft>
                      </a:pPr>
                      <a:r>
                        <a:rPr lang="en-US" sz="1800" dirty="0">
                          <a:solidFill>
                            <a:schemeClr val="tx1"/>
                          </a:solidFill>
                          <a:effectLst/>
                        </a:rPr>
                        <a:t>Grounds</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 of Spring Commencement (4/22/19 – 4/26/19)</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 of Move-In and Week of Move-Out (4/29/19 – 5/3/19) and (8/12/19 – 8/16/19)</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a:effectLst/>
                        </a:rPr>
                        <a:t>Spring Spruce-up Day (4/7/19)</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2243245014"/>
                  </a:ext>
                </a:extLst>
              </a:tr>
              <a:tr h="438574">
                <a:tc>
                  <a:txBody>
                    <a:bodyPr/>
                    <a:lstStyle/>
                    <a:p>
                      <a:pPr marL="0" marR="0">
                        <a:spcBef>
                          <a:spcPts val="0"/>
                        </a:spcBef>
                        <a:spcAft>
                          <a:spcPts val="0"/>
                        </a:spcAft>
                      </a:pPr>
                      <a:r>
                        <a:rPr lang="en-US" sz="1800" dirty="0">
                          <a:solidFill>
                            <a:schemeClr val="tx1"/>
                          </a:solidFill>
                          <a:effectLst/>
                        </a:rPr>
                        <a:t>Housing Facility Operations </a:t>
                      </a:r>
                      <a:r>
                        <a:rPr lang="en-US" sz="1200" dirty="0">
                          <a:solidFill>
                            <a:schemeClr val="tx1"/>
                          </a:solidFill>
                          <a:effectLst/>
                        </a:rPr>
                        <a:t>(includes Custodial, Grounds, Maintenance)</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Spring Blitz (first week of May) (5/3/19 – 5/5/19)</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Weekend before Move-In, Week of Move-In Week, and Weekend after Move-In (8/10/19 – 8/18/19)</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4035367236"/>
                  </a:ext>
                </a:extLst>
              </a:tr>
              <a:tr h="438574">
                <a:tc>
                  <a:txBody>
                    <a:bodyPr/>
                    <a:lstStyle/>
                    <a:p>
                      <a:pPr marL="0" marR="0">
                        <a:spcBef>
                          <a:spcPts val="0"/>
                        </a:spcBef>
                        <a:spcAft>
                          <a:spcPts val="0"/>
                        </a:spcAft>
                      </a:pPr>
                      <a:r>
                        <a:rPr lang="en-US" sz="1800" dirty="0">
                          <a:solidFill>
                            <a:schemeClr val="tx1"/>
                          </a:solidFill>
                          <a:effectLst/>
                        </a:rPr>
                        <a:t>HVAC</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Weekend before, week of, and weekend after Fall Move-In (8/10/19 – 8/18/19)  </a:t>
                      </a:r>
                      <a:endParaRPr lang="en-US" sz="105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600" dirty="0">
                          <a:effectLst/>
                        </a:rPr>
                        <a:t>Those scheduled in Control Room may have separate blackout periods (e.g., holidays)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2867701127"/>
                  </a:ext>
                </a:extLst>
              </a:tr>
              <a:tr h="313881">
                <a:tc>
                  <a:txBody>
                    <a:bodyPr/>
                    <a:lstStyle/>
                    <a:p>
                      <a:pPr marL="0" marR="0">
                        <a:spcBef>
                          <a:spcPts val="0"/>
                        </a:spcBef>
                        <a:spcAft>
                          <a:spcPts val="0"/>
                        </a:spcAft>
                      </a:pPr>
                      <a:r>
                        <a:rPr lang="en-US" sz="1800" dirty="0">
                          <a:solidFill>
                            <a:schemeClr val="tx1"/>
                          </a:solidFill>
                          <a:effectLst/>
                        </a:rPr>
                        <a:t>Maintenance</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0" marR="0" lvl="0" indent="0">
                        <a:spcBef>
                          <a:spcPts val="0"/>
                        </a:spcBef>
                        <a:spcAft>
                          <a:spcPts val="0"/>
                        </a:spcAft>
                        <a:buFont typeface="Arial" panose="020B0604020202020204" pitchFamily="34" charset="0"/>
                        <a:buNone/>
                        <a:tabLst>
                          <a:tab pos="457200" algn="l"/>
                        </a:tabLst>
                      </a:pPr>
                      <a:r>
                        <a:rPr lang="en-US" sz="1800" b="1" dirty="0">
                          <a:effectLst/>
                          <a:latin typeface="+mn-lt"/>
                          <a:ea typeface="+mn-ea"/>
                          <a:cs typeface="+mn-cs"/>
                        </a:rPr>
                        <a:t>NONE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1391921366"/>
                  </a:ext>
                </a:extLst>
              </a:tr>
              <a:tr h="980341">
                <a:tc>
                  <a:txBody>
                    <a:bodyPr/>
                    <a:lstStyle/>
                    <a:p>
                      <a:pPr marL="0" marR="0">
                        <a:spcBef>
                          <a:spcPts val="0"/>
                        </a:spcBef>
                        <a:spcAft>
                          <a:spcPts val="0"/>
                        </a:spcAft>
                      </a:pPr>
                      <a:r>
                        <a:rPr lang="en-US" sz="1800" dirty="0">
                          <a:solidFill>
                            <a:schemeClr val="tx1"/>
                          </a:solidFill>
                          <a:effectLst/>
                        </a:rPr>
                        <a:t>New Harmony</a:t>
                      </a:r>
                      <a:endParaRPr lang="en-US" sz="1100"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342900" marR="0" lvl="0" indent="-342900">
                        <a:spcBef>
                          <a:spcPts val="0"/>
                        </a:spcBef>
                        <a:spcAft>
                          <a:spcPts val="0"/>
                        </a:spcAft>
                        <a:buFont typeface="Arial" panose="020B0604020202020204" pitchFamily="34" charset="0"/>
                        <a:buChar char="•"/>
                        <a:tabLst>
                          <a:tab pos="457200" algn="l"/>
                        </a:tabLst>
                      </a:pPr>
                      <a:r>
                        <a:rPr lang="en-US" sz="1600" dirty="0">
                          <a:effectLst/>
                        </a:rPr>
                        <a:t>Heritage Artisans Day event (3</a:t>
                      </a:r>
                      <a:r>
                        <a:rPr lang="en-US" sz="1600" baseline="30000" dirty="0">
                          <a:effectLst/>
                        </a:rPr>
                        <a:t>rd</a:t>
                      </a:r>
                      <a:r>
                        <a:rPr lang="en-US" sz="1600" dirty="0">
                          <a:effectLst/>
                        </a:rPr>
                        <a:t> full week of April – Tuesday to Thursday)</a:t>
                      </a:r>
                      <a:endParaRPr lang="en-US" sz="1050" dirty="0">
                        <a:effectLst/>
                      </a:endParaRPr>
                    </a:p>
                    <a:p>
                      <a:pPr marL="742950" marR="0" lvl="1" indent="-285750">
                        <a:spcBef>
                          <a:spcPts val="0"/>
                        </a:spcBef>
                        <a:spcAft>
                          <a:spcPts val="0"/>
                        </a:spcAft>
                        <a:buFont typeface="Arial" panose="020B0604020202020204" pitchFamily="34" charset="0"/>
                        <a:buChar char="•"/>
                        <a:tabLst>
                          <a:tab pos="914400" algn="l"/>
                        </a:tabLst>
                      </a:pPr>
                      <a:r>
                        <a:rPr lang="en-US" sz="1600" dirty="0">
                          <a:effectLst/>
                        </a:rPr>
                        <a:t>Maintenance staff required the week before the event and work days(s) prior to the event </a:t>
                      </a:r>
                      <a:endParaRPr lang="en-US" sz="1050" dirty="0">
                        <a:effectLst/>
                      </a:endParaRPr>
                    </a:p>
                    <a:p>
                      <a:pPr marL="914400" marR="0">
                        <a:spcBef>
                          <a:spcPts val="0"/>
                        </a:spcBef>
                        <a:spcAft>
                          <a:spcPts val="0"/>
                        </a:spcAft>
                      </a:pPr>
                      <a:r>
                        <a:rPr lang="en-US" sz="1600" dirty="0">
                          <a:effectLst/>
                        </a:rPr>
                        <a:t>(4/8/19 – 4/12/19 and 4/15/19)</a:t>
                      </a:r>
                      <a:endParaRPr lang="en-US" sz="1050" dirty="0">
                        <a:effectLst/>
                      </a:endParaRPr>
                    </a:p>
                    <a:p>
                      <a:pPr marL="742950" marR="0" lvl="1" indent="-285750">
                        <a:spcBef>
                          <a:spcPts val="0"/>
                        </a:spcBef>
                        <a:spcAft>
                          <a:spcPts val="0"/>
                        </a:spcAft>
                        <a:buFont typeface="Arial" panose="020B0604020202020204" pitchFamily="34" charset="0"/>
                        <a:buChar char="•"/>
                        <a:tabLst>
                          <a:tab pos="914400" algn="l"/>
                        </a:tabLst>
                      </a:pPr>
                      <a:r>
                        <a:rPr lang="en-US" sz="1600" dirty="0">
                          <a:effectLst/>
                        </a:rPr>
                        <a:t>Custodial staff required the 3 days of the event, and the Saturday after the event </a:t>
                      </a:r>
                      <a:endParaRPr lang="en-US" sz="1050" dirty="0">
                        <a:effectLst/>
                      </a:endParaRPr>
                    </a:p>
                    <a:p>
                      <a:pPr marL="914400" marR="0">
                        <a:spcBef>
                          <a:spcPts val="0"/>
                        </a:spcBef>
                        <a:spcAft>
                          <a:spcPts val="0"/>
                        </a:spcAft>
                      </a:pPr>
                      <a:r>
                        <a:rPr lang="en-US" sz="1600" dirty="0">
                          <a:effectLst/>
                        </a:rPr>
                        <a:t>(4/16/19 - 4/18/19 and 4/20/19)</a:t>
                      </a:r>
                      <a:endParaRPr lang="en-US" sz="1050" dirty="0">
                        <a:effectLst/>
                        <a:latin typeface="Calibri" panose="020F0502020204030204" pitchFamily="34" charset="0"/>
                        <a:ea typeface="Calibri" panose="020F0502020204030204" pitchFamily="34" charset="0"/>
                      </a:endParaRPr>
                    </a:p>
                  </a:txBody>
                  <a:tcPr marL="77395" marR="77395" marT="38698" marB="38698"/>
                </a:tc>
                <a:extLst>
                  <a:ext uri="{0D108BD9-81ED-4DB2-BD59-A6C34878D82A}">
                    <a16:rowId xmlns:a16="http://schemas.microsoft.com/office/drawing/2014/main" val="935057333"/>
                  </a:ext>
                </a:extLst>
              </a:tr>
              <a:tr h="313881">
                <a:tc>
                  <a:txBody>
                    <a:bodyPr/>
                    <a:lstStyle/>
                    <a:p>
                      <a:pPr marL="0" marR="0">
                        <a:spcBef>
                          <a:spcPts val="0"/>
                        </a:spcBef>
                        <a:spcAft>
                          <a:spcPts val="0"/>
                        </a:spcAft>
                      </a:pPr>
                      <a:r>
                        <a:rPr lang="en-US" sz="1800" b="1" dirty="0">
                          <a:solidFill>
                            <a:schemeClr val="tx1"/>
                          </a:solidFill>
                          <a:effectLst/>
                        </a:rPr>
                        <a:t>Storeroom</a:t>
                      </a:r>
                      <a:endParaRPr lang="en-US" sz="1100" b="1" dirty="0">
                        <a:solidFill>
                          <a:schemeClr val="tx1"/>
                        </a:solidFill>
                        <a:effectLst/>
                        <a:latin typeface="Calibri" panose="020F0502020204030204" pitchFamily="34" charset="0"/>
                        <a:ea typeface="Calibri" panose="020F0502020204030204" pitchFamily="34" charset="0"/>
                      </a:endParaRPr>
                    </a:p>
                  </a:txBody>
                  <a:tcPr marL="77395" marR="77395" marT="38698" marB="38698"/>
                </a:tc>
                <a:tc>
                  <a:txBody>
                    <a:bodyPr/>
                    <a:lstStyle/>
                    <a:p>
                      <a:pPr marL="0" marR="0" lvl="0" indent="0">
                        <a:spcBef>
                          <a:spcPts val="0"/>
                        </a:spcBef>
                        <a:spcAft>
                          <a:spcPts val="0"/>
                        </a:spcAft>
                        <a:buFont typeface="Arial" panose="020B0604020202020204" pitchFamily="34" charset="0"/>
                        <a:buNone/>
                        <a:tabLst>
                          <a:tab pos="457200" algn="l"/>
                        </a:tabLst>
                      </a:pPr>
                      <a:r>
                        <a:rPr lang="en-US" sz="1800" b="1" dirty="0">
                          <a:effectLst/>
                          <a:latin typeface="+mn-lt"/>
                          <a:ea typeface="+mn-ea"/>
                          <a:cs typeface="+mn-cs"/>
                        </a:rPr>
                        <a:t>NONE</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77395" marR="77395" marT="38698" marB="38698"/>
                </a:tc>
                <a:extLst>
                  <a:ext uri="{0D108BD9-81ED-4DB2-BD59-A6C34878D82A}">
                    <a16:rowId xmlns:a16="http://schemas.microsoft.com/office/drawing/2014/main" val="2967524137"/>
                  </a:ext>
                </a:extLst>
              </a:tr>
            </a:tbl>
          </a:graphicData>
        </a:graphic>
      </p:graphicFrame>
    </p:spTree>
    <p:extLst>
      <p:ext uri="{BB962C8B-B14F-4D97-AF65-F5344CB8AC3E}">
        <p14:creationId xmlns:p14="http://schemas.microsoft.com/office/powerpoint/2010/main" val="1379451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Minimum Staffing</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FOP departments must operate with minimum staffing levels in order to provide important and critical services</a:t>
            </a:r>
          </a:p>
          <a:p>
            <a:r>
              <a:rPr lang="en-US" dirty="0">
                <a:solidFill>
                  <a:schemeClr val="accent4">
                    <a:lumMod val="60000"/>
                    <a:lumOff val="40000"/>
                  </a:schemeClr>
                </a:solidFill>
              </a:rPr>
              <a:t>In general, </a:t>
            </a:r>
            <a:r>
              <a:rPr lang="en-US" b="1" dirty="0">
                <a:solidFill>
                  <a:schemeClr val="accent4">
                    <a:lumMod val="60000"/>
                    <a:lumOff val="40000"/>
                  </a:schemeClr>
                </a:solidFill>
              </a:rPr>
              <a:t>2/3 </a:t>
            </a:r>
            <a:r>
              <a:rPr lang="en-US" dirty="0">
                <a:solidFill>
                  <a:schemeClr val="accent4">
                    <a:lumMod val="60000"/>
                    <a:lumOff val="40000"/>
                  </a:schemeClr>
                </a:solidFill>
              </a:rPr>
              <a:t>of a department’s total staff constitutes minimum staffing and a Lead or Supervisor should be present</a:t>
            </a:r>
          </a:p>
          <a:p>
            <a:r>
              <a:rPr lang="en-US" dirty="0">
                <a:solidFill>
                  <a:schemeClr val="accent4">
                    <a:lumMod val="60000"/>
                    <a:lumOff val="40000"/>
                  </a:schemeClr>
                </a:solidFill>
              </a:rPr>
              <a:t>If several employees request the same day off, the supervisor reserves the right to determine which request(s) will be approved or denied.  Criteria may include:</a:t>
            </a:r>
          </a:p>
          <a:p>
            <a:pPr lvl="1"/>
            <a:r>
              <a:rPr lang="en-US" dirty="0">
                <a:solidFill>
                  <a:schemeClr val="accent4">
                    <a:lumMod val="60000"/>
                    <a:lumOff val="40000"/>
                  </a:schemeClr>
                </a:solidFill>
              </a:rPr>
              <a:t>Which request was submitted first</a:t>
            </a:r>
          </a:p>
          <a:p>
            <a:pPr lvl="1"/>
            <a:r>
              <a:rPr lang="en-US" dirty="0">
                <a:solidFill>
                  <a:schemeClr val="accent4">
                    <a:lumMod val="60000"/>
                    <a:lumOff val="40000"/>
                  </a:schemeClr>
                </a:solidFill>
              </a:rPr>
              <a:t>Whether the department will have minimum staffing numbers</a:t>
            </a:r>
          </a:p>
          <a:p>
            <a:pPr lvl="1"/>
            <a:r>
              <a:rPr lang="en-US" dirty="0">
                <a:solidFill>
                  <a:schemeClr val="accent4">
                    <a:lumMod val="60000"/>
                    <a:lumOff val="40000"/>
                  </a:schemeClr>
                </a:solidFill>
              </a:rPr>
              <a:t>Whether the employee followed the notice guidelines outlined in this policy</a:t>
            </a:r>
          </a:p>
          <a:p>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42</a:t>
            </a:fld>
            <a:endParaRPr lang="en-US"/>
          </a:p>
        </p:txBody>
      </p:sp>
    </p:spTree>
    <p:extLst>
      <p:ext uri="{BB962C8B-B14F-4D97-AF65-F5344CB8AC3E}">
        <p14:creationId xmlns:p14="http://schemas.microsoft.com/office/powerpoint/2010/main" val="11334112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Minimum Staffing</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If a department’s staffing will fall below minimum levels, the supervisor must notify and obtain permission from the Associate Director or Director of FOP before operating below minimum staffing levels.</a:t>
            </a:r>
          </a:p>
          <a:p>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43</a:t>
            </a:fld>
            <a:endParaRPr lang="en-US"/>
          </a:p>
        </p:txBody>
      </p:sp>
    </p:spTree>
    <p:extLst>
      <p:ext uri="{BB962C8B-B14F-4D97-AF65-F5344CB8AC3E}">
        <p14:creationId xmlns:p14="http://schemas.microsoft.com/office/powerpoint/2010/main" val="16495278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Essential Personnel</a:t>
            </a:r>
          </a:p>
        </p:txBody>
      </p:sp>
      <p:sp>
        <p:nvSpPr>
          <p:cNvPr id="3" name="Content Placeholder 2"/>
          <p:cNvSpPr>
            <a:spLocks noGrp="1"/>
          </p:cNvSpPr>
          <p:nvPr>
            <p:ph idx="1"/>
          </p:nvPr>
        </p:nvSpPr>
        <p:spPr>
          <a:xfrm>
            <a:off x="838200" y="1825625"/>
            <a:ext cx="11110784" cy="4351338"/>
          </a:xfrm>
        </p:spPr>
        <p:txBody>
          <a:bodyPr/>
          <a:lstStyle/>
          <a:p>
            <a:r>
              <a:rPr lang="en-US" dirty="0">
                <a:solidFill>
                  <a:schemeClr val="accent4">
                    <a:lumMod val="60000"/>
                    <a:lumOff val="40000"/>
                  </a:schemeClr>
                </a:solidFill>
              </a:rPr>
              <a:t>USI defines essential personnel as those vital to the operation of the facility, whose absence from duty could endanger the safety and well-being of the campus population and/or physical plant</a:t>
            </a:r>
          </a:p>
          <a:p>
            <a:r>
              <a:rPr lang="en-US" dirty="0">
                <a:solidFill>
                  <a:schemeClr val="accent4">
                    <a:lumMod val="60000"/>
                    <a:lumOff val="40000"/>
                  </a:schemeClr>
                </a:solidFill>
              </a:rPr>
              <a:t>A position’s designation as essential is communicated during the hiring process and documented in job descriptions</a:t>
            </a:r>
          </a:p>
          <a:p>
            <a:r>
              <a:rPr lang="en-US" dirty="0">
                <a:solidFill>
                  <a:schemeClr val="accent4">
                    <a:lumMod val="60000"/>
                    <a:lumOff val="40000"/>
                  </a:schemeClr>
                </a:solidFill>
              </a:rPr>
              <a:t>Essential personnel receive an annual e-mail reminder on or around December 1 </a:t>
            </a:r>
          </a:p>
          <a:p>
            <a:pPr marL="0" indent="0">
              <a:buNone/>
            </a:pPr>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44</a:t>
            </a:fld>
            <a:endParaRPr lang="en-US"/>
          </a:p>
        </p:txBody>
      </p:sp>
    </p:spTree>
    <p:extLst>
      <p:ext uri="{BB962C8B-B14F-4D97-AF65-F5344CB8AC3E}">
        <p14:creationId xmlns:p14="http://schemas.microsoft.com/office/powerpoint/2010/main" val="39352215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Essential Personnel</a:t>
            </a:r>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45</a:t>
            </a:fld>
            <a:endParaRPr lang="en-US"/>
          </a:p>
        </p:txBody>
      </p:sp>
      <p:sp>
        <p:nvSpPr>
          <p:cNvPr id="6" name="Content Placeholder 5"/>
          <p:cNvSpPr>
            <a:spLocks noGrp="1"/>
          </p:cNvSpPr>
          <p:nvPr>
            <p:ph idx="1"/>
          </p:nvPr>
        </p:nvSpPr>
        <p:spPr>
          <a:xfrm>
            <a:off x="838200" y="1435255"/>
            <a:ext cx="10515600" cy="4351338"/>
          </a:xfrm>
        </p:spPr>
        <p:txBody>
          <a:bodyPr/>
          <a:lstStyle/>
          <a:p>
            <a:r>
              <a:rPr lang="en-US" dirty="0">
                <a:solidFill>
                  <a:schemeClr val="accent4">
                    <a:lumMod val="60000"/>
                    <a:lumOff val="40000"/>
                  </a:schemeClr>
                </a:solidFill>
              </a:rPr>
              <a:t>The annual reminder regarding essential Facility Operations and Planning employees was sent to Supervisors and Leads on 11/13/18</a:t>
            </a:r>
          </a:p>
        </p:txBody>
      </p:sp>
      <p:pic>
        <p:nvPicPr>
          <p:cNvPr id="3" name="Picture 2"/>
          <p:cNvPicPr>
            <a:picLocks noChangeAspect="1"/>
          </p:cNvPicPr>
          <p:nvPr/>
        </p:nvPicPr>
        <p:blipFill>
          <a:blip r:embed="rId2"/>
          <a:stretch>
            <a:fillRect/>
          </a:stretch>
        </p:blipFill>
        <p:spPr>
          <a:xfrm>
            <a:off x="1079663" y="2318090"/>
            <a:ext cx="10188788" cy="3901580"/>
          </a:xfrm>
          <a:prstGeom prst="rect">
            <a:avLst/>
          </a:prstGeom>
        </p:spPr>
      </p:pic>
    </p:spTree>
    <p:extLst>
      <p:ext uri="{BB962C8B-B14F-4D97-AF65-F5344CB8AC3E}">
        <p14:creationId xmlns:p14="http://schemas.microsoft.com/office/powerpoint/2010/main" val="5168201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Essential Personnel</a:t>
            </a:r>
            <a:endParaRPr lang="en-US" dirty="0"/>
          </a:p>
        </p:txBody>
      </p:sp>
      <p:sp>
        <p:nvSpPr>
          <p:cNvPr id="3" name="Content Placeholder 2"/>
          <p:cNvSpPr>
            <a:spLocks noGrp="1"/>
          </p:cNvSpPr>
          <p:nvPr>
            <p:ph idx="1"/>
          </p:nvPr>
        </p:nvSpPr>
        <p:spPr>
          <a:xfrm>
            <a:off x="838199" y="1825625"/>
            <a:ext cx="11221995" cy="4351338"/>
          </a:xfrm>
        </p:spPr>
        <p:txBody>
          <a:bodyPr>
            <a:normAutofit lnSpcReduction="10000"/>
          </a:bodyPr>
          <a:lstStyle/>
          <a:p>
            <a:r>
              <a:rPr lang="en-US" dirty="0">
                <a:solidFill>
                  <a:schemeClr val="accent4">
                    <a:lumMod val="60000"/>
                    <a:lumOff val="40000"/>
                  </a:schemeClr>
                </a:solidFill>
              </a:rPr>
              <a:t>Supervisors will notify essential personnel if they need to report to work</a:t>
            </a:r>
          </a:p>
          <a:p>
            <a:pPr lvl="1"/>
            <a:r>
              <a:rPr lang="en-US" dirty="0">
                <a:solidFill>
                  <a:schemeClr val="accent4">
                    <a:lumMod val="60000"/>
                    <a:lumOff val="40000"/>
                  </a:schemeClr>
                </a:solidFill>
              </a:rPr>
              <a:t>If inclement weather is forecast throughout the night, staff may be notified before they leave work what time they are expected to report in the morning</a:t>
            </a:r>
          </a:p>
          <a:p>
            <a:pPr lvl="1"/>
            <a:r>
              <a:rPr lang="en-US" dirty="0">
                <a:solidFill>
                  <a:schemeClr val="accent4">
                    <a:lumMod val="60000"/>
                    <a:lumOff val="40000"/>
                  </a:schemeClr>
                </a:solidFill>
              </a:rPr>
              <a:t>Supervisors will need to call or text employees to ensure they know to come in</a:t>
            </a:r>
          </a:p>
          <a:p>
            <a:pPr lvl="1"/>
            <a:r>
              <a:rPr lang="en-US" dirty="0">
                <a:solidFill>
                  <a:schemeClr val="accent4">
                    <a:lumMod val="60000"/>
                    <a:lumOff val="40000"/>
                  </a:schemeClr>
                </a:solidFill>
              </a:rPr>
              <a:t>Supervisors are responsible to maintain an updated employee contact list</a:t>
            </a:r>
          </a:p>
          <a:p>
            <a:pPr lvl="1"/>
            <a:r>
              <a:rPr lang="en-US" dirty="0">
                <a:solidFill>
                  <a:schemeClr val="accent4">
                    <a:lumMod val="60000"/>
                    <a:lumOff val="40000"/>
                  </a:schemeClr>
                </a:solidFill>
              </a:rPr>
              <a:t>Employees are responsible to notify supervisors of any changes in their contact information</a:t>
            </a:r>
          </a:p>
          <a:p>
            <a:pPr lvl="1"/>
            <a:r>
              <a:rPr lang="en-US" dirty="0">
                <a:solidFill>
                  <a:schemeClr val="accent4">
                    <a:lumMod val="60000"/>
                    <a:lumOff val="40000"/>
                  </a:schemeClr>
                </a:solidFill>
              </a:rPr>
              <a:t>Employees must answer calls/texts or return them in a reasonable timeframe</a:t>
            </a:r>
          </a:p>
          <a:p>
            <a:r>
              <a:rPr lang="en-US" dirty="0">
                <a:solidFill>
                  <a:schemeClr val="accent4">
                    <a:lumMod val="60000"/>
                    <a:lumOff val="40000"/>
                  </a:schemeClr>
                </a:solidFill>
              </a:rPr>
              <a:t>Essential personnel may be required to report for essential duty (e.g., report to work before the scheduled shift start time or stay after the scheduled shift end-time) if inclement weather or another emergency is forecast, but there is no cancellation, delayed opening, or closing.</a:t>
            </a:r>
          </a:p>
          <a:p>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46</a:t>
            </a:fld>
            <a:endParaRPr lang="en-US"/>
          </a:p>
        </p:txBody>
      </p:sp>
    </p:spTree>
    <p:extLst>
      <p:ext uri="{BB962C8B-B14F-4D97-AF65-F5344CB8AC3E}">
        <p14:creationId xmlns:p14="http://schemas.microsoft.com/office/powerpoint/2010/main" val="13393540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Essential Personnel</a:t>
            </a:r>
            <a:endParaRPr lang="en-US" dirty="0"/>
          </a:p>
        </p:txBody>
      </p:sp>
      <p:sp>
        <p:nvSpPr>
          <p:cNvPr id="3" name="Content Placeholder 2"/>
          <p:cNvSpPr>
            <a:spLocks noGrp="1"/>
          </p:cNvSpPr>
          <p:nvPr>
            <p:ph idx="1"/>
          </p:nvPr>
        </p:nvSpPr>
        <p:spPr>
          <a:xfrm>
            <a:off x="838199" y="1825625"/>
            <a:ext cx="11221995" cy="4351338"/>
          </a:xfrm>
        </p:spPr>
        <p:txBody>
          <a:bodyPr/>
          <a:lstStyle/>
          <a:p>
            <a:r>
              <a:rPr lang="en-US" dirty="0">
                <a:solidFill>
                  <a:schemeClr val="accent4">
                    <a:lumMod val="60000"/>
                    <a:lumOff val="40000"/>
                  </a:schemeClr>
                </a:solidFill>
              </a:rPr>
              <a:t>Essential personnel will accrue </a:t>
            </a:r>
            <a:r>
              <a:rPr lang="en-US" b="1" dirty="0">
                <a:solidFill>
                  <a:schemeClr val="accent4">
                    <a:lumMod val="60000"/>
                    <a:lumOff val="40000"/>
                  </a:schemeClr>
                </a:solidFill>
              </a:rPr>
              <a:t>four (4) occurrences </a:t>
            </a:r>
            <a:r>
              <a:rPr lang="en-US" dirty="0">
                <a:solidFill>
                  <a:schemeClr val="accent4">
                    <a:lumMod val="60000"/>
                    <a:lumOff val="40000"/>
                  </a:schemeClr>
                </a:solidFill>
              </a:rPr>
              <a:t>if they fail to report to work or leave work early without approval</a:t>
            </a:r>
          </a:p>
          <a:p>
            <a:r>
              <a:rPr lang="en-US" dirty="0">
                <a:solidFill>
                  <a:schemeClr val="accent4">
                    <a:lumMod val="60000"/>
                    <a:lumOff val="40000"/>
                  </a:schemeClr>
                </a:solidFill>
              </a:rPr>
              <a:t>For safety purposes, FOP employees whose responsibilities may require them to work more than 12 consecutive hours in a 24-hour period must obtain approval from the Director of FOP before exceeding 12 hours.</a:t>
            </a:r>
          </a:p>
          <a:p>
            <a:pPr lvl="1"/>
            <a:r>
              <a:rPr lang="en-US" dirty="0">
                <a:solidFill>
                  <a:schemeClr val="accent4">
                    <a:lumMod val="60000"/>
                    <a:lumOff val="40000"/>
                  </a:schemeClr>
                </a:solidFill>
              </a:rPr>
              <a:t>While this primarily applies to essential personnel who may be required to work significant overtime to ensure the safety of the campus or physical plant, this rule applies to all FOP employees regardless of their position’s essential designation</a:t>
            </a:r>
          </a:p>
          <a:p>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47</a:t>
            </a:fld>
            <a:endParaRPr lang="en-US"/>
          </a:p>
        </p:txBody>
      </p:sp>
    </p:spTree>
    <p:extLst>
      <p:ext uri="{BB962C8B-B14F-4D97-AF65-F5344CB8AC3E}">
        <p14:creationId xmlns:p14="http://schemas.microsoft.com/office/powerpoint/2010/main" val="39302408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Holidays</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FOP employees must request AND receive approval for a scheduled absence before and/or after an USI holiday at least </a:t>
            </a:r>
            <a:r>
              <a:rPr lang="en-US" b="1" dirty="0">
                <a:solidFill>
                  <a:schemeClr val="accent4">
                    <a:lumMod val="60000"/>
                    <a:lumOff val="40000"/>
                  </a:schemeClr>
                </a:solidFill>
              </a:rPr>
              <a:t>two (2) </a:t>
            </a:r>
            <a:r>
              <a:rPr lang="en-US" dirty="0">
                <a:solidFill>
                  <a:schemeClr val="accent4">
                    <a:lumMod val="60000"/>
                    <a:lumOff val="40000"/>
                  </a:schemeClr>
                </a:solidFill>
              </a:rPr>
              <a:t>working days prior to the holiday</a:t>
            </a:r>
          </a:p>
          <a:p>
            <a:r>
              <a:rPr lang="en-US" dirty="0">
                <a:solidFill>
                  <a:schemeClr val="accent4">
                    <a:lumMod val="60000"/>
                    <a:lumOff val="40000"/>
                  </a:schemeClr>
                </a:solidFill>
              </a:rPr>
              <a:t>Documentation may be required to excuse an absence the day before, the day of, or the day after a holiday</a:t>
            </a:r>
          </a:p>
          <a:p>
            <a:r>
              <a:rPr lang="en-US" dirty="0">
                <a:solidFill>
                  <a:schemeClr val="accent4">
                    <a:lumMod val="60000"/>
                    <a:lumOff val="40000"/>
                  </a:schemeClr>
                </a:solidFill>
              </a:rPr>
              <a:t>Per University policy, if an employee is in unpaid leave status the day before or after a paid holiday, they are ineligible for holiday pay</a:t>
            </a:r>
          </a:p>
          <a:p>
            <a:endParaRPr lang="en-US" dirty="0">
              <a:solidFill>
                <a:schemeClr val="accent4">
                  <a:lumMod val="60000"/>
                  <a:lumOff val="40000"/>
                </a:schemeClr>
              </a:solidFill>
            </a:endParaRPr>
          </a:p>
        </p:txBody>
      </p:sp>
      <p:sp>
        <p:nvSpPr>
          <p:cNvPr id="4" name="Slide Number Placeholder 3"/>
          <p:cNvSpPr>
            <a:spLocks noGrp="1"/>
          </p:cNvSpPr>
          <p:nvPr>
            <p:ph type="sldNum" sz="quarter" idx="12"/>
          </p:nvPr>
        </p:nvSpPr>
        <p:spPr/>
        <p:txBody>
          <a:bodyPr/>
          <a:lstStyle/>
          <a:p>
            <a:fld id="{AF470CCA-2172-4504-AEAE-9DC47E71383B}" type="slidenum">
              <a:rPr lang="en-US" smtClean="0"/>
              <a:t>48</a:t>
            </a:fld>
            <a:endParaRPr lang="en-US"/>
          </a:p>
        </p:txBody>
      </p:sp>
    </p:spTree>
    <p:extLst>
      <p:ext uri="{BB962C8B-B14F-4D97-AF65-F5344CB8AC3E}">
        <p14:creationId xmlns:p14="http://schemas.microsoft.com/office/powerpoint/2010/main" val="28028626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Leadership Discretion</a:t>
            </a:r>
          </a:p>
        </p:txBody>
      </p:sp>
      <p:sp>
        <p:nvSpPr>
          <p:cNvPr id="3" name="Content Placeholder 2"/>
          <p:cNvSpPr>
            <a:spLocks noGrp="1"/>
          </p:cNvSpPr>
          <p:nvPr>
            <p:ph idx="1"/>
          </p:nvPr>
        </p:nvSpPr>
        <p:spPr/>
        <p:txBody>
          <a:bodyPr/>
          <a:lstStyle/>
          <a:p>
            <a:r>
              <a:rPr lang="en-US" dirty="0">
                <a:solidFill>
                  <a:schemeClr val="accent4">
                    <a:lumMod val="60000"/>
                    <a:lumOff val="40000"/>
                  </a:schemeClr>
                </a:solidFill>
              </a:rPr>
              <a:t>The Association Director of FOP and HR to evaluate extraordinary circumstances and determine if an incident will count as an occurrence</a:t>
            </a:r>
          </a:p>
          <a:p>
            <a:r>
              <a:rPr lang="en-US" dirty="0">
                <a:solidFill>
                  <a:schemeClr val="accent4">
                    <a:lumMod val="60000"/>
                    <a:lumOff val="40000"/>
                  </a:schemeClr>
                </a:solidFill>
              </a:rPr>
              <a:t>Any exceptions approved by the Associate Director or Director will still be documented </a:t>
            </a:r>
          </a:p>
        </p:txBody>
      </p:sp>
      <p:sp>
        <p:nvSpPr>
          <p:cNvPr id="4" name="Slide Number Placeholder 3"/>
          <p:cNvSpPr>
            <a:spLocks noGrp="1"/>
          </p:cNvSpPr>
          <p:nvPr>
            <p:ph type="sldNum" sz="quarter" idx="12"/>
          </p:nvPr>
        </p:nvSpPr>
        <p:spPr/>
        <p:txBody>
          <a:bodyPr/>
          <a:lstStyle/>
          <a:p>
            <a:fld id="{AF470CCA-2172-4504-AEAE-9DC47E71383B}" type="slidenum">
              <a:rPr lang="en-US" smtClean="0"/>
              <a:t>49</a:t>
            </a:fld>
            <a:endParaRPr lang="en-US"/>
          </a:p>
        </p:txBody>
      </p:sp>
    </p:spTree>
    <p:extLst>
      <p:ext uri="{BB962C8B-B14F-4D97-AF65-F5344CB8AC3E}">
        <p14:creationId xmlns:p14="http://schemas.microsoft.com/office/powerpoint/2010/main" val="3597601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Definitions</a:t>
            </a:r>
          </a:p>
        </p:txBody>
      </p:sp>
      <p:sp>
        <p:nvSpPr>
          <p:cNvPr id="3" name="Content Placeholder 2"/>
          <p:cNvSpPr>
            <a:spLocks noGrp="1"/>
          </p:cNvSpPr>
          <p:nvPr>
            <p:ph idx="1"/>
          </p:nvPr>
        </p:nvSpPr>
        <p:spPr/>
        <p:txBody>
          <a:bodyPr/>
          <a:lstStyle/>
          <a:p>
            <a:r>
              <a:rPr lang="en-US" b="1" dirty="0">
                <a:solidFill>
                  <a:schemeClr val="accent4">
                    <a:lumMod val="60000"/>
                    <a:lumOff val="40000"/>
                  </a:schemeClr>
                </a:solidFill>
              </a:rPr>
              <a:t>Absence:  </a:t>
            </a:r>
            <a:r>
              <a:rPr lang="en-US" dirty="0">
                <a:solidFill>
                  <a:schemeClr val="accent4">
                    <a:lumMod val="60000"/>
                    <a:lumOff val="40000"/>
                  </a:schemeClr>
                </a:solidFill>
              </a:rPr>
              <a:t>time away from work for any reason</a:t>
            </a:r>
          </a:p>
          <a:p>
            <a:r>
              <a:rPr lang="en-US" b="1" dirty="0">
                <a:solidFill>
                  <a:schemeClr val="accent4">
                    <a:lumMod val="60000"/>
                    <a:lumOff val="40000"/>
                  </a:schemeClr>
                </a:solidFill>
              </a:rPr>
              <a:t>Blackout period:  </a:t>
            </a:r>
            <a:r>
              <a:rPr lang="en-US" dirty="0">
                <a:solidFill>
                  <a:schemeClr val="accent4">
                    <a:lumMod val="60000"/>
                    <a:lumOff val="40000"/>
                  </a:schemeClr>
                </a:solidFill>
              </a:rPr>
              <a:t>certain days designated by Facility Operations &amp; Planning (FOP) leadership as critical times when employees are expected to be in attendance</a:t>
            </a:r>
          </a:p>
          <a:p>
            <a:r>
              <a:rPr lang="en-US" b="1" dirty="0">
                <a:solidFill>
                  <a:schemeClr val="accent4">
                    <a:lumMod val="60000"/>
                    <a:lumOff val="40000"/>
                  </a:schemeClr>
                </a:solidFill>
              </a:rPr>
              <a:t>No Call /  No Show:  </a:t>
            </a:r>
            <a:r>
              <a:rPr lang="en-US" dirty="0">
                <a:solidFill>
                  <a:schemeClr val="accent4">
                    <a:lumMod val="60000"/>
                    <a:lumOff val="40000"/>
                  </a:schemeClr>
                </a:solidFill>
              </a:rPr>
              <a:t>an absence in which an employee does not call in to report an absence, and/or does not show up </a:t>
            </a:r>
            <a:r>
              <a:rPr lang="en-US" u="sng" dirty="0">
                <a:solidFill>
                  <a:schemeClr val="accent4">
                    <a:lumMod val="60000"/>
                    <a:lumOff val="40000"/>
                  </a:schemeClr>
                </a:solidFill>
              </a:rPr>
              <a:t>within 1 hour </a:t>
            </a:r>
            <a:r>
              <a:rPr lang="en-US" dirty="0">
                <a:solidFill>
                  <a:schemeClr val="accent4">
                    <a:lumMod val="60000"/>
                    <a:lumOff val="40000"/>
                  </a:schemeClr>
                </a:solidFill>
              </a:rPr>
              <a:t>of the scheduled start time</a:t>
            </a:r>
          </a:p>
          <a:p>
            <a:r>
              <a:rPr lang="en-US" b="1" dirty="0">
                <a:solidFill>
                  <a:schemeClr val="accent4">
                    <a:lumMod val="60000"/>
                    <a:lumOff val="40000"/>
                  </a:schemeClr>
                </a:solidFill>
              </a:rPr>
              <a:t>Occurrence:  </a:t>
            </a:r>
            <a:r>
              <a:rPr lang="en-US" dirty="0">
                <a:solidFill>
                  <a:schemeClr val="accent4">
                    <a:lumMod val="60000"/>
                    <a:lumOff val="40000"/>
                  </a:schemeClr>
                </a:solidFill>
              </a:rPr>
              <a:t>an unscheduled absence, tardy, or failure to report to work</a:t>
            </a:r>
            <a:endParaRPr lang="en-US" b="1" dirty="0">
              <a:solidFill>
                <a:schemeClr val="accent4">
                  <a:lumMod val="60000"/>
                  <a:lumOff val="40000"/>
                </a:schemeClr>
              </a:solidFill>
            </a:endParaRPr>
          </a:p>
          <a:p>
            <a:pPr marL="0" indent="0">
              <a:buNone/>
            </a:pPr>
            <a:endParaRPr lang="en-US" dirty="0">
              <a:solidFill>
                <a:schemeClr val="accent4">
                  <a:lumMod val="60000"/>
                  <a:lumOff val="40000"/>
                </a:schemeClr>
              </a:solidFill>
            </a:endParaRPr>
          </a:p>
          <a:p>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5</a:t>
            </a:fld>
            <a:endParaRPr lang="en-US"/>
          </a:p>
        </p:txBody>
      </p:sp>
    </p:spTree>
    <p:extLst>
      <p:ext uri="{BB962C8B-B14F-4D97-AF65-F5344CB8AC3E}">
        <p14:creationId xmlns:p14="http://schemas.microsoft.com/office/powerpoint/2010/main" val="41674821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accent4">
                    <a:lumMod val="60000"/>
                    <a:lumOff val="40000"/>
                  </a:schemeClr>
                </a:solidFill>
              </a:rPr>
              <a:t>Questions?</a:t>
            </a:r>
          </a:p>
        </p:txBody>
      </p:sp>
      <p:sp>
        <p:nvSpPr>
          <p:cNvPr id="4" name="Slide Number Placeholder 3"/>
          <p:cNvSpPr>
            <a:spLocks noGrp="1"/>
          </p:cNvSpPr>
          <p:nvPr>
            <p:ph type="sldNum" sz="quarter" idx="12"/>
          </p:nvPr>
        </p:nvSpPr>
        <p:spPr/>
        <p:txBody>
          <a:bodyPr/>
          <a:lstStyle/>
          <a:p>
            <a:fld id="{AF470CCA-2172-4504-AEAE-9DC47E71383B}" type="slidenum">
              <a:rPr lang="en-US" smtClean="0"/>
              <a:t>50</a:t>
            </a:fld>
            <a:endParaRPr lang="en-US"/>
          </a:p>
        </p:txBody>
      </p:sp>
    </p:spTree>
    <p:extLst>
      <p:ext uri="{BB962C8B-B14F-4D97-AF65-F5344CB8AC3E}">
        <p14:creationId xmlns:p14="http://schemas.microsoft.com/office/powerpoint/2010/main" val="4111303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Definitions</a:t>
            </a:r>
          </a:p>
        </p:txBody>
      </p:sp>
      <p:sp>
        <p:nvSpPr>
          <p:cNvPr id="3" name="Content Placeholder 2"/>
          <p:cNvSpPr>
            <a:spLocks noGrp="1"/>
          </p:cNvSpPr>
          <p:nvPr>
            <p:ph idx="1"/>
          </p:nvPr>
        </p:nvSpPr>
        <p:spPr/>
        <p:txBody>
          <a:bodyPr/>
          <a:lstStyle/>
          <a:p>
            <a:r>
              <a:rPr lang="en-US" b="1" dirty="0">
                <a:solidFill>
                  <a:schemeClr val="accent4">
                    <a:lumMod val="60000"/>
                    <a:lumOff val="40000"/>
                  </a:schemeClr>
                </a:solidFill>
              </a:rPr>
              <a:t>Pattern Absences:  </a:t>
            </a:r>
            <a:r>
              <a:rPr lang="en-US" dirty="0">
                <a:solidFill>
                  <a:schemeClr val="accent4">
                    <a:lumMod val="60000"/>
                    <a:lumOff val="40000"/>
                  </a:schemeClr>
                </a:solidFill>
              </a:rPr>
              <a:t>repeated and predictable absences that indicate a misuse or abuse of time.  Examples might include:</a:t>
            </a:r>
          </a:p>
          <a:p>
            <a:pPr lvl="1"/>
            <a:r>
              <a:rPr lang="en-US" dirty="0">
                <a:solidFill>
                  <a:schemeClr val="accent4">
                    <a:lumMod val="60000"/>
                    <a:lumOff val="40000"/>
                  </a:schemeClr>
                </a:solidFill>
              </a:rPr>
              <a:t>Calling in sick on Fridays or Mondays, or the day before or after a holiday</a:t>
            </a:r>
          </a:p>
          <a:p>
            <a:pPr lvl="1"/>
            <a:r>
              <a:rPr lang="en-US" dirty="0">
                <a:solidFill>
                  <a:schemeClr val="accent4">
                    <a:lumMod val="60000"/>
                    <a:lumOff val="40000"/>
                  </a:schemeClr>
                </a:solidFill>
              </a:rPr>
              <a:t>Calling in sick when scheduled to work on weekends, holidays, overtime, or during blackout or other critical periods</a:t>
            </a:r>
          </a:p>
          <a:p>
            <a:pPr lvl="1"/>
            <a:r>
              <a:rPr lang="en-US" dirty="0">
                <a:solidFill>
                  <a:schemeClr val="accent4">
                    <a:lumMod val="60000"/>
                    <a:lumOff val="40000"/>
                  </a:schemeClr>
                </a:solidFill>
              </a:rPr>
              <a:t>Using sick leave as soon as it is accrued</a:t>
            </a:r>
          </a:p>
          <a:p>
            <a:pPr lvl="1"/>
            <a:r>
              <a:rPr lang="en-US" dirty="0">
                <a:solidFill>
                  <a:schemeClr val="accent4">
                    <a:lumMod val="60000"/>
                    <a:lumOff val="40000"/>
                  </a:schemeClr>
                </a:solidFill>
              </a:rPr>
              <a:t>Requesting a vacation day, having the request denied, and then calling in sick that same day</a:t>
            </a:r>
          </a:p>
          <a:p>
            <a:r>
              <a:rPr lang="en-US" b="1" dirty="0">
                <a:solidFill>
                  <a:schemeClr val="accent4">
                    <a:lumMod val="60000"/>
                    <a:lumOff val="40000"/>
                  </a:schemeClr>
                </a:solidFill>
              </a:rPr>
              <a:t>Personal Emergency:  </a:t>
            </a:r>
            <a:r>
              <a:rPr lang="en-US" dirty="0">
                <a:solidFill>
                  <a:schemeClr val="accent4">
                    <a:lumMod val="60000"/>
                    <a:lumOff val="40000"/>
                  </a:schemeClr>
                </a:solidFill>
              </a:rPr>
              <a:t>an unscheduled absence that is unforeseen, requires immediate action, and is beyond the employee’s control</a:t>
            </a:r>
            <a:endParaRPr lang="en-US" b="1" dirty="0">
              <a:solidFill>
                <a:schemeClr val="accent4">
                  <a:lumMod val="60000"/>
                  <a:lumOff val="40000"/>
                </a:schemeClr>
              </a:solidFill>
            </a:endParaRPr>
          </a:p>
          <a:p>
            <a:pPr marL="0" indent="0">
              <a:buNone/>
            </a:pPr>
            <a:endParaRPr lang="en-US" dirty="0">
              <a:solidFill>
                <a:schemeClr val="accent4">
                  <a:lumMod val="60000"/>
                  <a:lumOff val="40000"/>
                </a:schemeClr>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6</a:t>
            </a:fld>
            <a:endParaRPr lang="en-US"/>
          </a:p>
        </p:txBody>
      </p:sp>
    </p:spTree>
    <p:extLst>
      <p:ext uri="{BB962C8B-B14F-4D97-AF65-F5344CB8AC3E}">
        <p14:creationId xmlns:p14="http://schemas.microsoft.com/office/powerpoint/2010/main" val="2707756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Definitions</a:t>
            </a:r>
          </a:p>
        </p:txBody>
      </p:sp>
      <p:sp>
        <p:nvSpPr>
          <p:cNvPr id="3" name="Content Placeholder 2"/>
          <p:cNvSpPr>
            <a:spLocks noGrp="1"/>
          </p:cNvSpPr>
          <p:nvPr>
            <p:ph idx="1"/>
          </p:nvPr>
        </p:nvSpPr>
        <p:spPr/>
        <p:txBody>
          <a:bodyPr>
            <a:normAutofit lnSpcReduction="10000"/>
          </a:bodyPr>
          <a:lstStyle/>
          <a:p>
            <a:r>
              <a:rPr lang="en-US" b="1" dirty="0">
                <a:solidFill>
                  <a:schemeClr val="accent4">
                    <a:lumMod val="60000"/>
                    <a:lumOff val="40000"/>
                  </a:schemeClr>
                </a:solidFill>
              </a:rPr>
              <a:t>Scheduled Absence: </a:t>
            </a:r>
            <a:r>
              <a:rPr lang="en-US" dirty="0">
                <a:solidFill>
                  <a:schemeClr val="accent4">
                    <a:lumMod val="60000"/>
                    <a:lumOff val="40000"/>
                  </a:schemeClr>
                </a:solidFill>
              </a:rPr>
              <a:t>planned absence for which required advance notice is provided and approval is received prior to the absence occurring.  </a:t>
            </a:r>
          </a:p>
          <a:p>
            <a:r>
              <a:rPr lang="en-US" b="1" dirty="0">
                <a:solidFill>
                  <a:schemeClr val="accent4">
                    <a:lumMod val="60000"/>
                    <a:lumOff val="40000"/>
                  </a:schemeClr>
                </a:solidFill>
              </a:rPr>
              <a:t>Tardy:</a:t>
            </a:r>
            <a:r>
              <a:rPr lang="en-US" dirty="0">
                <a:solidFill>
                  <a:schemeClr val="accent4">
                    <a:lumMod val="60000"/>
                    <a:lumOff val="40000"/>
                  </a:schemeClr>
                </a:solidFill>
              </a:rPr>
              <a:t>  failure to report for work at the assigned/scheduled time and place, or failure to return from breaks and meal periods on time.  Tardy is defined as arriving </a:t>
            </a:r>
            <a:r>
              <a:rPr lang="en-US" u="sng" dirty="0">
                <a:solidFill>
                  <a:schemeClr val="accent4">
                    <a:lumMod val="60000"/>
                    <a:lumOff val="40000"/>
                  </a:schemeClr>
                </a:solidFill>
              </a:rPr>
              <a:t>any time</a:t>
            </a:r>
            <a:r>
              <a:rPr lang="en-US" dirty="0">
                <a:solidFill>
                  <a:schemeClr val="accent4">
                    <a:lumMod val="60000"/>
                    <a:lumOff val="40000"/>
                  </a:schemeClr>
                </a:solidFill>
              </a:rPr>
              <a:t> after the scheduled shift start time, up to one hour late</a:t>
            </a:r>
          </a:p>
          <a:p>
            <a:r>
              <a:rPr lang="en-US" b="1" dirty="0">
                <a:solidFill>
                  <a:schemeClr val="accent4">
                    <a:lumMod val="60000"/>
                    <a:lumOff val="40000"/>
                  </a:schemeClr>
                </a:solidFill>
              </a:rPr>
              <a:t>Unscheduled Absence:  </a:t>
            </a:r>
            <a:r>
              <a:rPr lang="en-US" dirty="0">
                <a:solidFill>
                  <a:schemeClr val="accent4">
                    <a:lumMod val="60000"/>
                    <a:lumOff val="40000"/>
                  </a:schemeClr>
                </a:solidFill>
              </a:rPr>
              <a:t>an absence for which an employee did not obtain the required approval prior to the absence occurring.  Absences on consecutive workdays for the </a:t>
            </a:r>
            <a:r>
              <a:rPr lang="en-US" u="sng" dirty="0">
                <a:solidFill>
                  <a:schemeClr val="accent4">
                    <a:lumMod val="60000"/>
                    <a:lumOff val="40000"/>
                  </a:schemeClr>
                </a:solidFill>
              </a:rPr>
              <a:t>same reason</a:t>
            </a:r>
            <a:r>
              <a:rPr lang="en-US" dirty="0">
                <a:solidFill>
                  <a:schemeClr val="accent4">
                    <a:lumMod val="60000"/>
                    <a:lumOff val="40000"/>
                  </a:schemeClr>
                </a:solidFill>
              </a:rPr>
              <a:t> will count as one occurrence under this policy.</a:t>
            </a:r>
            <a:endParaRPr lang="en-US" b="1" dirty="0">
              <a:solidFill>
                <a:schemeClr val="accent4">
                  <a:lumMod val="60000"/>
                  <a:lumOff val="40000"/>
                </a:schemeClr>
              </a:solidFill>
            </a:endParaRPr>
          </a:p>
          <a:p>
            <a:endParaRPr lang="en-US" dirty="0"/>
          </a:p>
        </p:txBody>
      </p:sp>
      <p:sp>
        <p:nvSpPr>
          <p:cNvPr id="4" name="Slide Number Placeholder 3"/>
          <p:cNvSpPr>
            <a:spLocks noGrp="1"/>
          </p:cNvSpPr>
          <p:nvPr>
            <p:ph type="sldNum" sz="quarter" idx="12"/>
          </p:nvPr>
        </p:nvSpPr>
        <p:spPr/>
        <p:txBody>
          <a:bodyPr/>
          <a:lstStyle/>
          <a:p>
            <a:fld id="{AF470CCA-2172-4504-AEAE-9DC47E71383B}" type="slidenum">
              <a:rPr lang="en-US" smtClean="0"/>
              <a:t>7</a:t>
            </a:fld>
            <a:endParaRPr lang="en-US"/>
          </a:p>
        </p:txBody>
      </p:sp>
    </p:spTree>
    <p:extLst>
      <p:ext uri="{BB962C8B-B14F-4D97-AF65-F5344CB8AC3E}">
        <p14:creationId xmlns:p14="http://schemas.microsoft.com/office/powerpoint/2010/main" val="986607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Requesting a Scheduled Absence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2417980"/>
              </p:ext>
            </p:extLst>
          </p:nvPr>
        </p:nvGraphicFramePr>
        <p:xfrm>
          <a:off x="838200" y="1825625"/>
          <a:ext cx="10515600" cy="2123440"/>
        </p:xfrm>
        <a:graphic>
          <a:graphicData uri="http://schemas.openxmlformats.org/drawingml/2006/table">
            <a:tbl>
              <a:tblPr firstRow="1" bandRow="1">
                <a:tableStyleId>{5C22544A-7EE6-4342-B048-85BDC9FD1C3A}</a:tableStyleId>
              </a:tblPr>
              <a:tblGrid>
                <a:gridCol w="4664825">
                  <a:extLst>
                    <a:ext uri="{9D8B030D-6E8A-4147-A177-3AD203B41FA5}">
                      <a16:colId xmlns:a16="http://schemas.microsoft.com/office/drawing/2014/main" val="550099057"/>
                    </a:ext>
                  </a:extLst>
                </a:gridCol>
                <a:gridCol w="5850775">
                  <a:extLst>
                    <a:ext uri="{9D8B030D-6E8A-4147-A177-3AD203B41FA5}">
                      <a16:colId xmlns:a16="http://schemas.microsoft.com/office/drawing/2014/main" val="351766419"/>
                    </a:ext>
                  </a:extLst>
                </a:gridCol>
              </a:tblGrid>
              <a:tr h="370840">
                <a:tc>
                  <a:txBody>
                    <a:bodyPr/>
                    <a:lstStyle/>
                    <a:p>
                      <a:r>
                        <a:rPr lang="en-US" dirty="0"/>
                        <a:t>Amount of Time Requesting Off</a:t>
                      </a:r>
                    </a:p>
                  </a:txBody>
                  <a:tcPr/>
                </a:tc>
                <a:tc>
                  <a:txBody>
                    <a:bodyPr/>
                    <a:lstStyle/>
                    <a:p>
                      <a:r>
                        <a:rPr lang="en-US" dirty="0"/>
                        <a:t>Notice Required</a:t>
                      </a:r>
                    </a:p>
                  </a:txBody>
                  <a:tcPr/>
                </a:tc>
                <a:extLst>
                  <a:ext uri="{0D108BD9-81ED-4DB2-BD59-A6C34878D82A}">
                    <a16:rowId xmlns:a16="http://schemas.microsoft.com/office/drawing/2014/main" val="2805654743"/>
                  </a:ext>
                </a:extLst>
              </a:tr>
              <a:tr h="370840">
                <a:tc>
                  <a:txBody>
                    <a:bodyPr/>
                    <a:lstStyle/>
                    <a:p>
                      <a:r>
                        <a:rPr lang="en-US" dirty="0"/>
                        <a:t>One (1) day or less</a:t>
                      </a:r>
                    </a:p>
                  </a:txBody>
                  <a:tcPr/>
                </a:tc>
                <a:tc>
                  <a:txBody>
                    <a:bodyPr/>
                    <a:lstStyle/>
                    <a:p>
                      <a:r>
                        <a:rPr lang="en-US" dirty="0"/>
                        <a:t>Within the first two (2)</a:t>
                      </a:r>
                      <a:r>
                        <a:rPr lang="en-US" baseline="0" dirty="0"/>
                        <a:t> hours of the shift o</a:t>
                      </a:r>
                      <a:r>
                        <a:rPr lang="en-US" dirty="0"/>
                        <a:t>ne (1) working day prior</a:t>
                      </a:r>
                    </a:p>
                  </a:txBody>
                  <a:tcPr/>
                </a:tc>
                <a:extLst>
                  <a:ext uri="{0D108BD9-81ED-4DB2-BD59-A6C34878D82A}">
                    <a16:rowId xmlns:a16="http://schemas.microsoft.com/office/drawing/2014/main" val="2729855679"/>
                  </a:ext>
                </a:extLst>
              </a:tr>
              <a:tr h="370840">
                <a:tc>
                  <a:txBody>
                    <a:bodyPr/>
                    <a:lstStyle/>
                    <a:p>
                      <a:r>
                        <a:rPr lang="en-US" dirty="0"/>
                        <a:t>Two (2) to three (3) days off</a:t>
                      </a:r>
                    </a:p>
                  </a:txBody>
                  <a:tcPr/>
                </a:tc>
                <a:tc>
                  <a:txBody>
                    <a:bodyPr/>
                    <a:lstStyle/>
                    <a:p>
                      <a:r>
                        <a:rPr lang="en-US" dirty="0"/>
                        <a:t>Two (2) working days</a:t>
                      </a:r>
                      <a:r>
                        <a:rPr lang="en-US" baseline="0" dirty="0"/>
                        <a:t> prior to the first requested day off</a:t>
                      </a:r>
                      <a:endParaRPr lang="en-US" dirty="0"/>
                    </a:p>
                  </a:txBody>
                  <a:tcPr/>
                </a:tc>
                <a:extLst>
                  <a:ext uri="{0D108BD9-81ED-4DB2-BD59-A6C34878D82A}">
                    <a16:rowId xmlns:a16="http://schemas.microsoft.com/office/drawing/2014/main" val="1368658273"/>
                  </a:ext>
                </a:extLst>
              </a:tr>
              <a:tr h="370840">
                <a:tc>
                  <a:txBody>
                    <a:bodyPr/>
                    <a:lstStyle/>
                    <a:p>
                      <a:r>
                        <a:rPr lang="en-US" dirty="0"/>
                        <a:t>Four (4) to five (5) days off</a:t>
                      </a:r>
                    </a:p>
                  </a:txBody>
                  <a:tcPr/>
                </a:tc>
                <a:tc>
                  <a:txBody>
                    <a:bodyPr/>
                    <a:lstStyle/>
                    <a:p>
                      <a:r>
                        <a:rPr lang="en-US" dirty="0"/>
                        <a:t>One (1) week prior to the first requested day off</a:t>
                      </a:r>
                    </a:p>
                  </a:txBody>
                  <a:tcPr/>
                </a:tc>
                <a:extLst>
                  <a:ext uri="{0D108BD9-81ED-4DB2-BD59-A6C34878D82A}">
                    <a16:rowId xmlns:a16="http://schemas.microsoft.com/office/drawing/2014/main" val="775212347"/>
                  </a:ext>
                </a:extLst>
              </a:tr>
              <a:tr h="370840">
                <a:tc>
                  <a:txBody>
                    <a:bodyPr/>
                    <a:lstStyle/>
                    <a:p>
                      <a:r>
                        <a:rPr lang="en-US" dirty="0"/>
                        <a:t>More than five (5) days</a:t>
                      </a:r>
                    </a:p>
                  </a:txBody>
                  <a:tcPr/>
                </a:tc>
                <a:tc>
                  <a:txBody>
                    <a:bodyPr/>
                    <a:lstStyle/>
                    <a:p>
                      <a:r>
                        <a:rPr lang="en-US" dirty="0"/>
                        <a:t>Two (2) weeks prior to the first requested day off</a:t>
                      </a:r>
                    </a:p>
                  </a:txBody>
                  <a:tcPr/>
                </a:tc>
                <a:extLst>
                  <a:ext uri="{0D108BD9-81ED-4DB2-BD59-A6C34878D82A}">
                    <a16:rowId xmlns:a16="http://schemas.microsoft.com/office/drawing/2014/main" val="1945092280"/>
                  </a:ext>
                </a:extLst>
              </a:tr>
            </a:tbl>
          </a:graphicData>
        </a:graphic>
      </p:graphicFrame>
      <p:sp>
        <p:nvSpPr>
          <p:cNvPr id="5" name="TextBox 4"/>
          <p:cNvSpPr txBox="1"/>
          <p:nvPr/>
        </p:nvSpPr>
        <p:spPr>
          <a:xfrm>
            <a:off x="838200" y="4254759"/>
            <a:ext cx="10349204" cy="1200329"/>
          </a:xfrm>
          <a:prstGeom prst="rect">
            <a:avLst/>
          </a:prstGeom>
          <a:noFill/>
        </p:spPr>
        <p:txBody>
          <a:bodyPr wrap="square" rtlCol="0">
            <a:spAutoFit/>
          </a:bodyPr>
          <a:lstStyle/>
          <a:p>
            <a:r>
              <a:rPr lang="en-US" sz="2400" b="1" dirty="0">
                <a:solidFill>
                  <a:schemeClr val="accent4">
                    <a:lumMod val="60000"/>
                    <a:lumOff val="40000"/>
                  </a:schemeClr>
                </a:solidFill>
              </a:rPr>
              <a:t>Exception:  </a:t>
            </a:r>
            <a:r>
              <a:rPr lang="en-US" sz="2400" dirty="0">
                <a:solidFill>
                  <a:schemeClr val="accent4">
                    <a:lumMod val="60000"/>
                    <a:lumOff val="40000"/>
                  </a:schemeClr>
                </a:solidFill>
              </a:rPr>
              <a:t>any employee scheduled to work in the Control Room or on a weekend must submit a request for a scheduled absence and receive approval for the requested absence at least 5 working days prior to the first day requested off.</a:t>
            </a:r>
            <a:endParaRPr lang="en-US" sz="2400" b="1" dirty="0">
              <a:solidFill>
                <a:schemeClr val="accent4">
                  <a:lumMod val="60000"/>
                  <a:lumOff val="40000"/>
                </a:schemeClr>
              </a:solidFill>
            </a:endParaRPr>
          </a:p>
        </p:txBody>
      </p:sp>
      <p:sp>
        <p:nvSpPr>
          <p:cNvPr id="3" name="Slide Number Placeholder 2"/>
          <p:cNvSpPr>
            <a:spLocks noGrp="1"/>
          </p:cNvSpPr>
          <p:nvPr>
            <p:ph type="sldNum" sz="quarter" idx="12"/>
          </p:nvPr>
        </p:nvSpPr>
        <p:spPr/>
        <p:txBody>
          <a:bodyPr/>
          <a:lstStyle/>
          <a:p>
            <a:fld id="{AF470CCA-2172-4504-AEAE-9DC47E71383B}" type="slidenum">
              <a:rPr lang="en-US" smtClean="0"/>
              <a:t>8</a:t>
            </a:fld>
            <a:endParaRPr lang="en-US"/>
          </a:p>
        </p:txBody>
      </p:sp>
    </p:spTree>
    <p:extLst>
      <p:ext uri="{BB962C8B-B14F-4D97-AF65-F5344CB8AC3E}">
        <p14:creationId xmlns:p14="http://schemas.microsoft.com/office/powerpoint/2010/main" val="3389464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4">
                    <a:lumMod val="60000"/>
                    <a:lumOff val="40000"/>
                  </a:schemeClr>
                </a:solidFill>
              </a:rPr>
              <a:t>Requesting a Scheduled Absence</a:t>
            </a:r>
          </a:p>
        </p:txBody>
      </p:sp>
      <p:sp>
        <p:nvSpPr>
          <p:cNvPr id="3" name="Content Placeholder 2"/>
          <p:cNvSpPr>
            <a:spLocks noGrp="1"/>
          </p:cNvSpPr>
          <p:nvPr>
            <p:ph idx="1"/>
          </p:nvPr>
        </p:nvSpPr>
        <p:spPr/>
        <p:txBody>
          <a:bodyPr>
            <a:normAutofit/>
          </a:bodyPr>
          <a:lstStyle/>
          <a:p>
            <a:r>
              <a:rPr lang="en-US" dirty="0">
                <a:solidFill>
                  <a:schemeClr val="accent4">
                    <a:lumMod val="60000"/>
                    <a:lumOff val="40000"/>
                  </a:schemeClr>
                </a:solidFill>
              </a:rPr>
              <a:t>Requests to use vacation, comp time, or scheduled sick leave (for a medical or dentist appointment) may be submitted via a paper slip </a:t>
            </a:r>
            <a:r>
              <a:rPr lang="en-US" u="sng" dirty="0">
                <a:solidFill>
                  <a:schemeClr val="accent4">
                    <a:lumMod val="60000"/>
                    <a:lumOff val="40000"/>
                  </a:schemeClr>
                </a:solidFill>
              </a:rPr>
              <a:t>or</a:t>
            </a:r>
            <a:r>
              <a:rPr lang="en-US" dirty="0">
                <a:solidFill>
                  <a:schemeClr val="accent4">
                    <a:lumMod val="60000"/>
                    <a:lumOff val="40000"/>
                  </a:schemeClr>
                </a:solidFill>
              </a:rPr>
              <a:t> email to the supervisor with the following information:</a:t>
            </a:r>
          </a:p>
          <a:p>
            <a:pPr lvl="1"/>
            <a:r>
              <a:rPr lang="en-US" dirty="0">
                <a:solidFill>
                  <a:schemeClr val="accent4">
                    <a:lumMod val="60000"/>
                    <a:lumOff val="40000"/>
                  </a:schemeClr>
                </a:solidFill>
              </a:rPr>
              <a:t>Name</a:t>
            </a:r>
          </a:p>
          <a:p>
            <a:pPr lvl="1"/>
            <a:r>
              <a:rPr lang="en-US" dirty="0">
                <a:solidFill>
                  <a:schemeClr val="accent4">
                    <a:lumMod val="60000"/>
                    <a:lumOff val="40000"/>
                  </a:schemeClr>
                </a:solidFill>
              </a:rPr>
              <a:t>Date of request</a:t>
            </a:r>
          </a:p>
          <a:p>
            <a:pPr lvl="1"/>
            <a:r>
              <a:rPr lang="en-US" dirty="0">
                <a:solidFill>
                  <a:schemeClr val="accent4">
                    <a:lumMod val="60000"/>
                    <a:lumOff val="40000"/>
                  </a:schemeClr>
                </a:solidFill>
              </a:rPr>
              <a:t>Date(s) or amount of time requested off</a:t>
            </a:r>
          </a:p>
          <a:p>
            <a:pPr lvl="1"/>
            <a:r>
              <a:rPr lang="en-US" dirty="0">
                <a:solidFill>
                  <a:schemeClr val="accent4">
                    <a:lumMod val="60000"/>
                    <a:lumOff val="40000"/>
                  </a:schemeClr>
                </a:solidFill>
              </a:rPr>
              <a:t>Type of leave requesting</a:t>
            </a:r>
          </a:p>
          <a:p>
            <a:pPr lvl="1"/>
            <a:r>
              <a:rPr lang="en-US" dirty="0">
                <a:solidFill>
                  <a:schemeClr val="accent4">
                    <a:lumMod val="60000"/>
                    <a:lumOff val="40000"/>
                  </a:schemeClr>
                </a:solidFill>
              </a:rPr>
              <a:t>In some situations, an employee may be expected to have Director approval and/or find someone to cover for them (example:  Control Room)</a:t>
            </a:r>
          </a:p>
        </p:txBody>
      </p:sp>
      <p:sp>
        <p:nvSpPr>
          <p:cNvPr id="4" name="Slide Number Placeholder 3"/>
          <p:cNvSpPr>
            <a:spLocks noGrp="1"/>
          </p:cNvSpPr>
          <p:nvPr>
            <p:ph type="sldNum" sz="quarter" idx="12"/>
          </p:nvPr>
        </p:nvSpPr>
        <p:spPr/>
        <p:txBody>
          <a:bodyPr/>
          <a:lstStyle/>
          <a:p>
            <a:fld id="{AF470CCA-2172-4504-AEAE-9DC47E71383B}" type="slidenum">
              <a:rPr lang="en-US" smtClean="0"/>
              <a:t>9</a:t>
            </a:fld>
            <a:endParaRPr lang="en-US"/>
          </a:p>
        </p:txBody>
      </p:sp>
    </p:spTree>
    <p:extLst>
      <p:ext uri="{BB962C8B-B14F-4D97-AF65-F5344CB8AC3E}">
        <p14:creationId xmlns:p14="http://schemas.microsoft.com/office/powerpoint/2010/main" val="1501652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15559</TotalTime>
  <Words>3711</Words>
  <Application>Microsoft Office PowerPoint</Application>
  <PresentationFormat>Widescreen</PresentationFormat>
  <Paragraphs>490</Paragraphs>
  <Slides>50</Slides>
  <Notes>29</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Arial</vt:lpstr>
      <vt:lpstr>Calibri</vt:lpstr>
      <vt:lpstr>Calibri Light</vt:lpstr>
      <vt:lpstr>Times New Roman</vt:lpstr>
      <vt:lpstr>Office Theme</vt:lpstr>
      <vt:lpstr>Attendance Policy</vt:lpstr>
      <vt:lpstr>Accommodation Statement</vt:lpstr>
      <vt:lpstr>Policy Statement and Expectations</vt:lpstr>
      <vt:lpstr>Policy Statement and Expectations</vt:lpstr>
      <vt:lpstr>Definitions</vt:lpstr>
      <vt:lpstr>Definitions</vt:lpstr>
      <vt:lpstr>Definitions</vt:lpstr>
      <vt:lpstr>Requesting a Scheduled Absence</vt:lpstr>
      <vt:lpstr>Requesting a Scheduled Absence</vt:lpstr>
      <vt:lpstr>Requesting a Scheduled Absence</vt:lpstr>
      <vt:lpstr>PowerPoint Presentation</vt:lpstr>
      <vt:lpstr>Call-in:  how it works</vt:lpstr>
      <vt:lpstr>Call-in:  how it works</vt:lpstr>
      <vt:lpstr>Call-in:  what to say</vt:lpstr>
      <vt:lpstr>Call-in:  what to say</vt:lpstr>
      <vt:lpstr>Call-in:  documentation</vt:lpstr>
      <vt:lpstr>Occurrences</vt:lpstr>
      <vt:lpstr>Occurrences</vt:lpstr>
      <vt:lpstr>Occurrences</vt:lpstr>
      <vt:lpstr>Occurrences</vt:lpstr>
      <vt:lpstr>Occurrences: Example 1</vt:lpstr>
      <vt:lpstr>Occurrences: Example 1 – Pattern Absence</vt:lpstr>
      <vt:lpstr>Occurrences:  Example 2</vt:lpstr>
      <vt:lpstr>Occurrences: Example 3</vt:lpstr>
      <vt:lpstr>Occurrences: Example 4</vt:lpstr>
      <vt:lpstr>New Hires</vt:lpstr>
      <vt:lpstr>Occurrences:  New Hire Example 1</vt:lpstr>
      <vt:lpstr>Occurrences:  New Hire Example 2 </vt:lpstr>
      <vt:lpstr>Occurrences:  New Hire Example 3 </vt:lpstr>
      <vt:lpstr>No Call / No Show</vt:lpstr>
      <vt:lpstr>No Call / No Show</vt:lpstr>
      <vt:lpstr>Making Up Missed Time</vt:lpstr>
      <vt:lpstr>Making Up Missed Time</vt:lpstr>
      <vt:lpstr>Absences with No Available Leave</vt:lpstr>
      <vt:lpstr>Low Leave Balance Warning</vt:lpstr>
      <vt:lpstr>Checking Leave Balances</vt:lpstr>
      <vt:lpstr>Checking Leave Balances:  myUSI</vt:lpstr>
      <vt:lpstr>Checking Leave Balances:  Pay Stub</vt:lpstr>
      <vt:lpstr>Overtime</vt:lpstr>
      <vt:lpstr>Blackout Periods</vt:lpstr>
      <vt:lpstr>Blackout Periods</vt:lpstr>
      <vt:lpstr>Minimum Staffing</vt:lpstr>
      <vt:lpstr>Minimum Staffing</vt:lpstr>
      <vt:lpstr>Essential Personnel</vt:lpstr>
      <vt:lpstr>Essential Personnel</vt:lpstr>
      <vt:lpstr>Essential Personnel</vt:lpstr>
      <vt:lpstr>Essential Personnel</vt:lpstr>
      <vt:lpstr>Holidays</vt:lpstr>
      <vt:lpstr>Leadership Discretion</vt:lpstr>
      <vt:lpstr>Questions?</vt:lpstr>
    </vt:vector>
  </TitlesOfParts>
  <Company>USI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Policy</dc:title>
  <dc:creator>Melms, Lynn M</dc:creator>
  <cp:lastModifiedBy>Katie Greenwell</cp:lastModifiedBy>
  <cp:revision>126</cp:revision>
  <cp:lastPrinted>2017-11-30T18:37:46Z</cp:lastPrinted>
  <dcterms:created xsi:type="dcterms:W3CDTF">2017-10-30T15:38:25Z</dcterms:created>
  <dcterms:modified xsi:type="dcterms:W3CDTF">2019-04-02T16:45:55Z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3932cc9-dea4-49e2-bfe2-7f42b17a9d2b_Enabled">
    <vt:lpwstr>True</vt:lpwstr>
  </property>
  <property fmtid="{D5CDD505-2E9C-101B-9397-08002B2CF9AE}" pid="3" name="MSIP_Label_93932cc9-dea4-49e2-bfe2-7f42b17a9d2b_SiteId">
    <vt:lpwstr>ae1d882c-786b-492c-9095-3d81d0a2f615</vt:lpwstr>
  </property>
  <property fmtid="{D5CDD505-2E9C-101B-9397-08002B2CF9AE}" pid="4" name="MSIP_Label_93932cc9-dea4-49e2-bfe2-7f42b17a9d2b_Owner">
    <vt:lpwstr>lmelms@usi.edu</vt:lpwstr>
  </property>
  <property fmtid="{D5CDD505-2E9C-101B-9397-08002B2CF9AE}" pid="5" name="MSIP_Label_93932cc9-dea4-49e2-bfe2-7f42b17a9d2b_SetDate">
    <vt:lpwstr>2019-04-02T15:11:36.5085261Z</vt:lpwstr>
  </property>
  <property fmtid="{D5CDD505-2E9C-101B-9397-08002B2CF9AE}" pid="6" name="MSIP_Label_93932cc9-dea4-49e2-bfe2-7f42b17a9d2b_Name">
    <vt:lpwstr>USI Internal</vt:lpwstr>
  </property>
  <property fmtid="{D5CDD505-2E9C-101B-9397-08002B2CF9AE}" pid="7" name="MSIP_Label_93932cc9-dea4-49e2-bfe2-7f42b17a9d2b_Application">
    <vt:lpwstr>Microsoft Azure Information Protection</vt:lpwstr>
  </property>
  <property fmtid="{D5CDD505-2E9C-101B-9397-08002B2CF9AE}" pid="8" name="MSIP_Label_93932cc9-dea4-49e2-bfe2-7f42b17a9d2b_Extended_MSFT_Method">
    <vt:lpwstr>Automatic</vt:lpwstr>
  </property>
  <property fmtid="{D5CDD505-2E9C-101B-9397-08002B2CF9AE}" pid="9" name="Sensitivity">
    <vt:lpwstr>USI Internal</vt:lpwstr>
  </property>
</Properties>
</file>